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64" r:id="rId3"/>
    <p:sldId id="266" r:id="rId4"/>
    <p:sldId id="286" r:id="rId5"/>
    <p:sldId id="287" r:id="rId6"/>
    <p:sldId id="265" r:id="rId7"/>
    <p:sldId id="263" r:id="rId8"/>
    <p:sldId id="275" r:id="rId9"/>
    <p:sldId id="270" r:id="rId10"/>
    <p:sldId id="276" r:id="rId11"/>
    <p:sldId id="278" r:id="rId12"/>
    <p:sldId id="267" r:id="rId13"/>
    <p:sldId id="268" r:id="rId14"/>
    <p:sldId id="277" r:id="rId15"/>
    <p:sldId id="279" r:id="rId16"/>
    <p:sldId id="280" r:id="rId17"/>
    <p:sldId id="281" r:id="rId18"/>
    <p:sldId id="282" r:id="rId19"/>
    <p:sldId id="283" r:id="rId20"/>
    <p:sldId id="284" r:id="rId21"/>
    <p:sldId id="269" r:id="rId22"/>
    <p:sldId id="314" r:id="rId23"/>
    <p:sldId id="315" r:id="rId24"/>
    <p:sldId id="31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96" autoAdjust="0"/>
    <p:restoredTop sz="94660"/>
  </p:normalViewPr>
  <p:slideViewPr>
    <p:cSldViewPr>
      <p:cViewPr varScale="1">
        <p:scale>
          <a:sx n="115" d="100"/>
          <a:sy n="115" d="100"/>
        </p:scale>
        <p:origin x="1878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5DB2D1-FD1C-400C-9FC5-FA3FFE6041A8}" type="doc">
      <dgm:prSet loTypeId="urn:microsoft.com/office/officeart/2005/8/layout/funnel1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AB4A7F7D-EC9F-4675-AE30-509D9E00207B}">
      <dgm:prSet phldrT="[Text]"/>
      <dgm:spPr/>
      <dgm:t>
        <a:bodyPr/>
        <a:lstStyle/>
        <a:p>
          <a:r>
            <a:rPr lang="en-US" dirty="0" smtClean="0"/>
            <a:t>External Audits</a:t>
          </a:r>
          <a:endParaRPr lang="en-US" dirty="0"/>
        </a:p>
      </dgm:t>
    </dgm:pt>
    <dgm:pt modelId="{A81FE61E-F5AA-4729-882A-24BC65EE255E}" type="parTrans" cxnId="{6CD2DD68-FEB2-48FD-B285-536386511F79}">
      <dgm:prSet/>
      <dgm:spPr/>
      <dgm:t>
        <a:bodyPr/>
        <a:lstStyle/>
        <a:p>
          <a:endParaRPr lang="en-US"/>
        </a:p>
      </dgm:t>
    </dgm:pt>
    <dgm:pt modelId="{9D0CF0B6-A8CD-47B2-B3BF-9E57B6AF6168}" type="sibTrans" cxnId="{6CD2DD68-FEB2-48FD-B285-536386511F79}">
      <dgm:prSet/>
      <dgm:spPr/>
      <dgm:t>
        <a:bodyPr/>
        <a:lstStyle/>
        <a:p>
          <a:endParaRPr lang="en-US"/>
        </a:p>
      </dgm:t>
    </dgm:pt>
    <dgm:pt modelId="{CBF6A2DA-374B-4ABE-AEA1-F0B4DA0059BB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smtClean="0"/>
            <a:t>Internal Audits</a:t>
          </a:r>
          <a:endParaRPr lang="en-US" dirty="0"/>
        </a:p>
      </dgm:t>
    </dgm:pt>
    <dgm:pt modelId="{BDE924E6-59BD-4CB0-84CD-5ACB4EECA5D9}" type="parTrans" cxnId="{6893C59B-8A64-40DF-A3A2-7CE93362D9CD}">
      <dgm:prSet/>
      <dgm:spPr/>
      <dgm:t>
        <a:bodyPr/>
        <a:lstStyle/>
        <a:p>
          <a:endParaRPr lang="en-US"/>
        </a:p>
      </dgm:t>
    </dgm:pt>
    <dgm:pt modelId="{43003F1F-DD8F-458B-BC36-112B6808BAF7}" type="sibTrans" cxnId="{6893C59B-8A64-40DF-A3A2-7CE93362D9CD}">
      <dgm:prSet/>
      <dgm:spPr/>
      <dgm:t>
        <a:bodyPr/>
        <a:lstStyle/>
        <a:p>
          <a:endParaRPr lang="en-US"/>
        </a:p>
      </dgm:t>
    </dgm:pt>
    <dgm:pt modelId="{D5833F1B-42C2-4E9E-AF33-4DB9C43C10D5}">
      <dgm:prSet phldrT="[Text]"/>
      <dgm:spPr/>
      <dgm:t>
        <a:bodyPr/>
        <a:lstStyle/>
        <a:p>
          <a:r>
            <a:rPr lang="en-US" dirty="0" smtClean="0"/>
            <a:t>Best Practices</a:t>
          </a:r>
          <a:endParaRPr lang="en-US" dirty="0"/>
        </a:p>
      </dgm:t>
    </dgm:pt>
    <dgm:pt modelId="{8DB0FA5E-CAAC-483B-9634-FFFC54B7E8CA}" type="parTrans" cxnId="{C32A2955-02B6-420B-8583-DDFE87D505CB}">
      <dgm:prSet/>
      <dgm:spPr/>
      <dgm:t>
        <a:bodyPr/>
        <a:lstStyle/>
        <a:p>
          <a:endParaRPr lang="en-US"/>
        </a:p>
      </dgm:t>
    </dgm:pt>
    <dgm:pt modelId="{93D1460E-2675-475B-8400-D5A3F9781953}" type="sibTrans" cxnId="{C32A2955-02B6-420B-8583-DDFE87D505CB}">
      <dgm:prSet/>
      <dgm:spPr/>
      <dgm:t>
        <a:bodyPr/>
        <a:lstStyle/>
        <a:p>
          <a:endParaRPr lang="en-US"/>
        </a:p>
      </dgm:t>
    </dgm:pt>
    <dgm:pt modelId="{D843B961-03B2-4A11-AB42-CA86726B262A}">
      <dgm:prSet phldrT="[Text]"/>
      <dgm:spPr/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Ensure Scientifically Valid Data Collection, and Protection of the Rights, Safety, and Welfare of the Human Research Participants</a:t>
          </a:r>
          <a:endParaRPr lang="en-US" b="1" dirty="0">
            <a:solidFill>
              <a:schemeClr val="bg1"/>
            </a:solidFill>
          </a:endParaRPr>
        </a:p>
      </dgm:t>
    </dgm:pt>
    <dgm:pt modelId="{5553BC73-5377-45A2-89C3-15F420AEEF12}" type="parTrans" cxnId="{48CF45A9-B40B-457B-BC96-5F4FB461C34B}">
      <dgm:prSet/>
      <dgm:spPr/>
      <dgm:t>
        <a:bodyPr/>
        <a:lstStyle/>
        <a:p>
          <a:endParaRPr lang="en-US"/>
        </a:p>
      </dgm:t>
    </dgm:pt>
    <dgm:pt modelId="{EFC4774A-ADE5-4DB8-A03F-909A75FCA27E}" type="sibTrans" cxnId="{48CF45A9-B40B-457B-BC96-5F4FB461C34B}">
      <dgm:prSet/>
      <dgm:spPr/>
      <dgm:t>
        <a:bodyPr/>
        <a:lstStyle/>
        <a:p>
          <a:endParaRPr lang="en-US"/>
        </a:p>
      </dgm:t>
    </dgm:pt>
    <dgm:pt modelId="{E1484479-278B-452B-A4B9-DBC149B8FDDF}" type="pres">
      <dgm:prSet presAssocID="{735DB2D1-FD1C-400C-9FC5-FA3FFE6041A8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23CD34-3397-4643-AF90-71AC7962DE9D}" type="pres">
      <dgm:prSet presAssocID="{735DB2D1-FD1C-400C-9FC5-FA3FFE6041A8}" presName="ellipse" presStyleLbl="trBgShp" presStyleIdx="0" presStyleCnt="1" custScaleX="121077"/>
      <dgm:spPr/>
    </dgm:pt>
    <dgm:pt modelId="{D6378023-C5A2-4F05-9674-B25977D791FC}" type="pres">
      <dgm:prSet presAssocID="{735DB2D1-FD1C-400C-9FC5-FA3FFE6041A8}" presName="arrow1" presStyleLbl="fgShp" presStyleIdx="0" presStyleCnt="1"/>
      <dgm:spPr>
        <a:solidFill>
          <a:schemeClr val="accent2"/>
        </a:solidFill>
      </dgm:spPr>
    </dgm:pt>
    <dgm:pt modelId="{524AFB48-81E3-46EE-BFB2-1C50741D24FD}" type="pres">
      <dgm:prSet presAssocID="{735DB2D1-FD1C-400C-9FC5-FA3FFE6041A8}" presName="rectangle" presStyleLbl="revTx" presStyleIdx="0" presStyleCnt="1" custScaleX="1859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9B8261-8310-4D54-9A58-FA82F7B50F40}" type="pres">
      <dgm:prSet presAssocID="{CBF6A2DA-374B-4ABE-AEA1-F0B4DA0059BB}" presName="item1" presStyleLbl="node1" presStyleIdx="0" presStyleCnt="3" custLinFactNeighborX="-11906" custLinFactNeighborY="288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5B34B6-3682-47F2-90D2-760BC39510B3}" type="pres">
      <dgm:prSet presAssocID="{D5833F1B-42C2-4E9E-AF33-4DB9C43C10D5}" presName="item2" presStyleLbl="node1" presStyleIdx="1" presStyleCnt="3" custLinFactNeighborX="12866" custLinFactNeighborY="-37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03E0BB-E725-4220-BDEF-1DD8C6F60A38}" type="pres">
      <dgm:prSet presAssocID="{D843B961-03B2-4A11-AB42-CA86726B262A}" presName="item3" presStyleLbl="node1" presStyleIdx="2" presStyleCnt="3" custLinFactNeighborX="13567" custLinFactNeighborY="-76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7A68EC-0C21-4929-9B69-A5033179BF7D}" type="pres">
      <dgm:prSet presAssocID="{735DB2D1-FD1C-400C-9FC5-FA3FFE6041A8}" presName="funnel" presStyleLbl="trAlignAcc1" presStyleIdx="0" presStyleCnt="1" custScaleX="122394" custScaleY="98728"/>
      <dgm:spPr/>
    </dgm:pt>
  </dgm:ptLst>
  <dgm:cxnLst>
    <dgm:cxn modelId="{6CD2DD68-FEB2-48FD-B285-536386511F79}" srcId="{735DB2D1-FD1C-400C-9FC5-FA3FFE6041A8}" destId="{AB4A7F7D-EC9F-4675-AE30-509D9E00207B}" srcOrd="0" destOrd="0" parTransId="{A81FE61E-F5AA-4729-882A-24BC65EE255E}" sibTransId="{9D0CF0B6-A8CD-47B2-B3BF-9E57B6AF6168}"/>
    <dgm:cxn modelId="{48CF45A9-B40B-457B-BC96-5F4FB461C34B}" srcId="{735DB2D1-FD1C-400C-9FC5-FA3FFE6041A8}" destId="{D843B961-03B2-4A11-AB42-CA86726B262A}" srcOrd="3" destOrd="0" parTransId="{5553BC73-5377-45A2-89C3-15F420AEEF12}" sibTransId="{EFC4774A-ADE5-4DB8-A03F-909A75FCA27E}"/>
    <dgm:cxn modelId="{32955C90-9B49-4E84-9ED5-B484CB5E94D2}" type="presOf" srcId="{D5833F1B-42C2-4E9E-AF33-4DB9C43C10D5}" destId="{9C9B8261-8310-4D54-9A58-FA82F7B50F40}" srcOrd="0" destOrd="0" presId="urn:microsoft.com/office/officeart/2005/8/layout/funnel1"/>
    <dgm:cxn modelId="{C32A2955-02B6-420B-8583-DDFE87D505CB}" srcId="{735DB2D1-FD1C-400C-9FC5-FA3FFE6041A8}" destId="{D5833F1B-42C2-4E9E-AF33-4DB9C43C10D5}" srcOrd="2" destOrd="0" parTransId="{8DB0FA5E-CAAC-483B-9634-FFFC54B7E8CA}" sibTransId="{93D1460E-2675-475B-8400-D5A3F9781953}"/>
    <dgm:cxn modelId="{4CDA59F9-3988-4BA7-9048-5ACA8DF4690B}" type="presOf" srcId="{AB4A7F7D-EC9F-4675-AE30-509D9E00207B}" destId="{8C03E0BB-E725-4220-BDEF-1DD8C6F60A38}" srcOrd="0" destOrd="0" presId="urn:microsoft.com/office/officeart/2005/8/layout/funnel1"/>
    <dgm:cxn modelId="{0358B3F8-3E0A-4A10-9150-0478BC281A8D}" type="presOf" srcId="{735DB2D1-FD1C-400C-9FC5-FA3FFE6041A8}" destId="{E1484479-278B-452B-A4B9-DBC149B8FDDF}" srcOrd="0" destOrd="0" presId="urn:microsoft.com/office/officeart/2005/8/layout/funnel1"/>
    <dgm:cxn modelId="{8E7BDF7A-C44C-4C54-B370-6B52333E7E6F}" type="presOf" srcId="{CBF6A2DA-374B-4ABE-AEA1-F0B4DA0059BB}" destId="{DC5B34B6-3682-47F2-90D2-760BC39510B3}" srcOrd="0" destOrd="0" presId="urn:microsoft.com/office/officeart/2005/8/layout/funnel1"/>
    <dgm:cxn modelId="{02CC77AE-1E5B-416C-AE3E-3CE8E20AA655}" type="presOf" srcId="{D843B961-03B2-4A11-AB42-CA86726B262A}" destId="{524AFB48-81E3-46EE-BFB2-1C50741D24FD}" srcOrd="0" destOrd="0" presId="urn:microsoft.com/office/officeart/2005/8/layout/funnel1"/>
    <dgm:cxn modelId="{6893C59B-8A64-40DF-A3A2-7CE93362D9CD}" srcId="{735DB2D1-FD1C-400C-9FC5-FA3FFE6041A8}" destId="{CBF6A2DA-374B-4ABE-AEA1-F0B4DA0059BB}" srcOrd="1" destOrd="0" parTransId="{BDE924E6-59BD-4CB0-84CD-5ACB4EECA5D9}" sibTransId="{43003F1F-DD8F-458B-BC36-112B6808BAF7}"/>
    <dgm:cxn modelId="{8CC08930-EB98-4AFA-9044-A6315C94E88B}" type="presParOf" srcId="{E1484479-278B-452B-A4B9-DBC149B8FDDF}" destId="{7823CD34-3397-4643-AF90-71AC7962DE9D}" srcOrd="0" destOrd="0" presId="urn:microsoft.com/office/officeart/2005/8/layout/funnel1"/>
    <dgm:cxn modelId="{E2727A79-1836-498F-A2B8-FD9324EB312A}" type="presParOf" srcId="{E1484479-278B-452B-A4B9-DBC149B8FDDF}" destId="{D6378023-C5A2-4F05-9674-B25977D791FC}" srcOrd="1" destOrd="0" presId="urn:microsoft.com/office/officeart/2005/8/layout/funnel1"/>
    <dgm:cxn modelId="{BE5A351F-E875-4293-AE76-8C58C62AAE14}" type="presParOf" srcId="{E1484479-278B-452B-A4B9-DBC149B8FDDF}" destId="{524AFB48-81E3-46EE-BFB2-1C50741D24FD}" srcOrd="2" destOrd="0" presId="urn:microsoft.com/office/officeart/2005/8/layout/funnel1"/>
    <dgm:cxn modelId="{574CA890-7982-459C-91A4-D2372CF387DC}" type="presParOf" srcId="{E1484479-278B-452B-A4B9-DBC149B8FDDF}" destId="{9C9B8261-8310-4D54-9A58-FA82F7B50F40}" srcOrd="3" destOrd="0" presId="urn:microsoft.com/office/officeart/2005/8/layout/funnel1"/>
    <dgm:cxn modelId="{655F06FB-CF99-47CC-B334-051EC7772940}" type="presParOf" srcId="{E1484479-278B-452B-A4B9-DBC149B8FDDF}" destId="{DC5B34B6-3682-47F2-90D2-760BC39510B3}" srcOrd="4" destOrd="0" presId="urn:microsoft.com/office/officeart/2005/8/layout/funnel1"/>
    <dgm:cxn modelId="{EE985A43-75C3-41FA-A5AB-F4BDD5D7F6AB}" type="presParOf" srcId="{E1484479-278B-452B-A4B9-DBC149B8FDDF}" destId="{8C03E0BB-E725-4220-BDEF-1DD8C6F60A38}" srcOrd="5" destOrd="0" presId="urn:microsoft.com/office/officeart/2005/8/layout/funnel1"/>
    <dgm:cxn modelId="{EC5BC3C5-2668-48D4-8C98-9A9FD5465FDA}" type="presParOf" srcId="{E1484479-278B-452B-A4B9-DBC149B8FDDF}" destId="{2D7A68EC-0C21-4929-9B69-A5033179BF7D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B7C54-9A16-4C01-9FC7-71E0E94775C8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635263-89D8-4FA2-BCD3-4B3388BD4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97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35263-89D8-4FA2-BCD3-4B3388BD41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015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 comment regarding FDA audit (48 to</a:t>
            </a:r>
            <a:r>
              <a:rPr lang="en-US" baseline="0" dirty="0" smtClean="0"/>
              <a:t> 72 hours)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35263-89D8-4FA2-BCD3-4B3388BD415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10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Mention certified</a:t>
            </a:r>
            <a:r>
              <a:rPr lang="en-US" baseline="0" dirty="0" smtClean="0"/>
              <a:t> copies, proper storage procedures, myIRB protections </a:t>
            </a:r>
            <a:r>
              <a:rPr lang="en-US" baseline="0" dirty="0" err="1" smtClean="0"/>
              <a:t>etc</a:t>
            </a:r>
            <a:r>
              <a:rPr lang="en-US" baseline="0" dirty="0" smtClean="0"/>
              <a:t>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35263-89D8-4FA2-BCD3-4B3388BD415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108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35263-89D8-4FA2-BCD3-4B3388BD415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10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480D-3251-4E29-ADFB-FC18BBE56D00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D0A5-A0FE-4E2C-BC42-37D41F3E5B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480D-3251-4E29-ADFB-FC18BBE56D00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D0A5-A0FE-4E2C-BC42-37D41F3E5B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480D-3251-4E29-ADFB-FC18BBE56D00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D0A5-A0FE-4E2C-BC42-37D41F3E5B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480D-3251-4E29-ADFB-FC18BBE56D00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D0A5-A0FE-4E2C-BC42-37D41F3E5B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480D-3251-4E29-ADFB-FC18BBE56D00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D0A5-A0FE-4E2C-BC42-37D41F3E5B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480D-3251-4E29-ADFB-FC18BBE56D00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D0A5-A0FE-4E2C-BC42-37D41F3E5B1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480D-3251-4E29-ADFB-FC18BBE56D00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D0A5-A0FE-4E2C-BC42-37D41F3E5B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480D-3251-4E29-ADFB-FC18BBE56D00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D0A5-A0FE-4E2C-BC42-37D41F3E5B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480D-3251-4E29-ADFB-FC18BBE56D00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D0A5-A0FE-4E2C-BC42-37D41F3E5B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480D-3251-4E29-ADFB-FC18BBE56D00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D8D0A5-A0FE-4E2C-BC42-37D41F3E5B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480D-3251-4E29-ADFB-FC18BBE56D00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D0A5-A0FE-4E2C-BC42-37D41F3E5B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30B480D-3251-4E29-ADFB-FC18BBE56D00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AD8D0A5-A0FE-4E2C-BC42-37D41F3E5B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arch.wustl.edu/ComplianceAreas/clinical/GuidelinesPolicies/Pages/Electronic-Storage-Research-Consent-Documents.asp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635093" y="1243572"/>
            <a:ext cx="5648623" cy="1759191"/>
          </a:xfrm>
        </p:spPr>
        <p:txBody>
          <a:bodyPr/>
          <a:lstStyle/>
          <a:p>
            <a:r>
              <a:rPr lang="en-US" dirty="0" smtClean="0"/>
              <a:t>How to prepare </a:t>
            </a:r>
            <a:br>
              <a:rPr lang="en-US" dirty="0" smtClean="0"/>
            </a:br>
            <a:r>
              <a:rPr lang="en-US" dirty="0" smtClean="0"/>
              <a:t>for an Audit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740164" y="2520357"/>
            <a:ext cx="7115644" cy="146103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600" b="1" cap="none" dirty="0" smtClean="0">
                <a:solidFill>
                  <a:schemeClr val="bg1"/>
                </a:solidFill>
              </a:rPr>
              <a:t>Office of the Vice Chancellor for Research </a:t>
            </a:r>
            <a:r>
              <a:rPr lang="en-US" sz="1600" cap="none" dirty="0" smtClean="0">
                <a:solidFill>
                  <a:schemeClr val="bg1"/>
                </a:solidFill>
              </a:rPr>
              <a:t>(OVCR) </a:t>
            </a:r>
            <a:r>
              <a:rPr lang="en-US" sz="1600" b="1" cap="none" dirty="0" smtClean="0">
                <a:solidFill>
                  <a:schemeClr val="bg1"/>
                </a:solidFill>
              </a:rPr>
              <a:t>Human Research Quality Assurance Program </a:t>
            </a:r>
            <a:r>
              <a:rPr lang="en-US" sz="1600" cap="none" dirty="0" smtClean="0">
                <a:solidFill>
                  <a:schemeClr val="bg1"/>
                </a:solidFill>
              </a:rPr>
              <a:t>(HRQA)</a:t>
            </a:r>
          </a:p>
          <a:p>
            <a:pPr>
              <a:spcBef>
                <a:spcPts val="0"/>
              </a:spcBef>
            </a:pPr>
            <a:endParaRPr lang="en-US" sz="1600" cap="non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94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1524865"/>
              </p:ext>
            </p:extLst>
          </p:nvPr>
        </p:nvGraphicFramePr>
        <p:xfrm>
          <a:off x="609600" y="381000"/>
          <a:ext cx="80772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963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609600"/>
            <a:ext cx="8001000" cy="2895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 smtClean="0">
                <a:solidFill>
                  <a:schemeClr val="accent2"/>
                </a:solidFill>
              </a:rPr>
              <a:t>What can You do to avoid non-compliance????</a:t>
            </a:r>
            <a:endParaRPr lang="en-US" sz="4400" dirty="0">
              <a:solidFill>
                <a:schemeClr val="accent2"/>
              </a:solidFill>
            </a:endParaRPr>
          </a:p>
        </p:txBody>
      </p:sp>
      <p:pic>
        <p:nvPicPr>
          <p:cNvPr id="1029" name="Picture 5" descr="C:\Users\morrisa\AppData\Local\Microsoft\Windows\Temporary Internet Files\Content.IE5\1OHMVWHH\stress_3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2438400"/>
            <a:ext cx="3048000" cy="367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164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What can You do to avoid non-compliance?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776172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Regardless of funding type, factoring in Good Clinical Practice (GCP) into your research practices is a vital first step.</a:t>
            </a:r>
          </a:p>
          <a:p>
            <a:pPr marL="573786" lvl="3" indent="-285750">
              <a:buFont typeface="Wingdings" panose="05000000000000000000" pitchFamily="2" charset="2"/>
              <a:buChar char="v"/>
            </a:pPr>
            <a:r>
              <a:rPr lang="en-US" sz="2000" dirty="0" smtClean="0"/>
              <a:t>Good Clinical Practice is an international ethical and scientific quality standard for designing, conducting, recording, and reporting trials that involve the participation of human subjects. </a:t>
            </a:r>
          </a:p>
          <a:p>
            <a:pPr marL="288036" lvl="3" indent="0">
              <a:buNone/>
            </a:pPr>
            <a:endParaRPr lang="en-US" sz="2000" dirty="0" smtClean="0"/>
          </a:p>
          <a:p>
            <a:pPr marL="573786" lvl="3" indent="-285750">
              <a:buFont typeface="Wingdings" panose="05000000000000000000" pitchFamily="2" charset="2"/>
              <a:buChar char="v"/>
            </a:pPr>
            <a:r>
              <a:rPr lang="en-US" sz="2000" dirty="0" smtClean="0"/>
              <a:t>Compliance with this standard provides public assurance that the rights, safety and well-being of trials subjects are protected, consistent with the ethical principles outlined in the Declaration of Helsinki and ensuring that the clinical trial data are credible. </a:t>
            </a:r>
          </a:p>
          <a:p>
            <a:pPr marL="0" lvl="1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40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morrisa\AppData\Local\Microsoft\Windows\Temporary Internet Files\Content.IE5\9N44EHTN\checklist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04800"/>
            <a:ext cx="6913457" cy="629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 rot="2928325">
            <a:off x="4147321" y="1864000"/>
            <a:ext cx="3390672" cy="923330"/>
          </a:xfrm>
          <a:prstGeom prst="rect">
            <a:avLst/>
          </a:prstGeom>
          <a:solidFill>
            <a:srgbClr val="00B0F0"/>
          </a:solidFill>
          <a:effectLst>
            <a:softEdge rad="317500"/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Document!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 rot="19489166">
            <a:off x="-207507" y="740049"/>
            <a:ext cx="3390672" cy="923330"/>
          </a:xfrm>
          <a:prstGeom prst="rect">
            <a:avLst/>
          </a:prstGeom>
          <a:solidFill>
            <a:srgbClr val="00B0F0"/>
          </a:solidFill>
          <a:effectLst>
            <a:softEdge rad="317500"/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Document!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 rot="19489166">
            <a:off x="4452121" y="4595089"/>
            <a:ext cx="3390672" cy="923330"/>
          </a:xfrm>
          <a:prstGeom prst="rect">
            <a:avLst/>
          </a:prstGeom>
          <a:solidFill>
            <a:srgbClr val="00B0F0"/>
          </a:solidFill>
          <a:effectLst>
            <a:softEdge rad="317500"/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Document!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 rot="2709437">
            <a:off x="-78678" y="4397701"/>
            <a:ext cx="3390672" cy="923330"/>
          </a:xfrm>
          <a:prstGeom prst="rect">
            <a:avLst/>
          </a:prstGeom>
          <a:solidFill>
            <a:srgbClr val="00B0F0"/>
          </a:solidFill>
          <a:effectLst>
            <a:softEdge rad="317500"/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Document!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240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304800"/>
            <a:ext cx="7520940" cy="4876800"/>
          </a:xfrm>
        </p:spPr>
        <p:txBody>
          <a:bodyPr>
            <a:normAutofit/>
          </a:bodyPr>
          <a:lstStyle/>
          <a:p>
            <a:pPr marL="59436" lvl="2" indent="0">
              <a:buNone/>
            </a:pPr>
            <a:r>
              <a:rPr lang="en-US" sz="3200" b="1" u="sng" dirty="0"/>
              <a:t>Documentation should be</a:t>
            </a:r>
            <a:r>
              <a:rPr lang="en-US" sz="3200" u="sng" dirty="0"/>
              <a:t> </a:t>
            </a:r>
            <a:r>
              <a:rPr lang="en-US" sz="3200" b="1" u="sng" dirty="0" smtClean="0">
                <a:solidFill>
                  <a:schemeClr val="accent2"/>
                </a:solidFill>
              </a:rPr>
              <a:t>ALCOA </a:t>
            </a:r>
            <a:r>
              <a:rPr lang="en-US" sz="3200" u="sng" dirty="0" smtClean="0"/>
              <a:t>:</a:t>
            </a:r>
            <a:endParaRPr lang="en-US" sz="3200" u="sng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b="1" u="sng" dirty="0" smtClean="0">
                <a:solidFill>
                  <a:schemeClr val="accent2"/>
                </a:solidFill>
              </a:rPr>
              <a:t>A</a:t>
            </a:r>
            <a:r>
              <a:rPr lang="en-US" sz="2800" b="1" dirty="0" smtClean="0"/>
              <a:t>ttributable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sz="2800" b="1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b="1" u="sng" dirty="0" smtClean="0">
                <a:solidFill>
                  <a:schemeClr val="accent2"/>
                </a:solidFill>
              </a:rPr>
              <a:t>L</a:t>
            </a:r>
            <a:r>
              <a:rPr lang="en-US" sz="2800" b="1" dirty="0" smtClean="0"/>
              <a:t>egible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sz="2800" b="1" u="sng" dirty="0" smtClean="0">
              <a:solidFill>
                <a:schemeClr val="accent2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b="1" u="sng" dirty="0" smtClean="0">
                <a:solidFill>
                  <a:schemeClr val="accent2"/>
                </a:solidFill>
              </a:rPr>
              <a:t>C</a:t>
            </a:r>
            <a:r>
              <a:rPr lang="en-US" sz="2800" b="1" dirty="0" smtClean="0"/>
              <a:t>ontemporaneous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sz="2800" b="1" u="sng" dirty="0" smtClean="0">
              <a:solidFill>
                <a:schemeClr val="accent2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b="1" u="sng" dirty="0" smtClean="0">
                <a:solidFill>
                  <a:schemeClr val="accent2"/>
                </a:solidFill>
              </a:rPr>
              <a:t>O</a:t>
            </a:r>
            <a:r>
              <a:rPr lang="en-US" sz="2800" b="1" dirty="0" smtClean="0"/>
              <a:t>riginal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sz="2800" b="1" u="sng" dirty="0" smtClean="0">
              <a:solidFill>
                <a:schemeClr val="accent2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b="1" u="sng" dirty="0" smtClean="0">
                <a:solidFill>
                  <a:schemeClr val="accent2"/>
                </a:solidFill>
              </a:rPr>
              <a:t>A</a:t>
            </a:r>
            <a:r>
              <a:rPr lang="en-US" sz="2800" b="1" dirty="0" smtClean="0"/>
              <a:t>ccurate</a:t>
            </a:r>
            <a:endParaRPr lang="en-US" sz="2800" b="1" dirty="0"/>
          </a:p>
        </p:txBody>
      </p:sp>
      <p:pic>
        <p:nvPicPr>
          <p:cNvPr id="1031" name="Picture 7" descr="Image result for case report forms cart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676400"/>
            <a:ext cx="3578806" cy="2695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920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Attributable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b="0" dirty="0"/>
              <a:t>It should be clear who has documented the </a:t>
            </a:r>
            <a:r>
              <a:rPr lang="en-US" sz="2400" b="0" dirty="0" smtClean="0"/>
              <a:t>data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0" dirty="0" smtClean="0"/>
              <a:t>Sign &amp; date source documents/case report forms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0" dirty="0" smtClean="0"/>
              <a:t>Document what you do—and what you don’t do (and why)</a:t>
            </a:r>
          </a:p>
        </p:txBody>
      </p:sp>
      <p:pic>
        <p:nvPicPr>
          <p:cNvPr id="2052" name="Picture 4" descr="C:\Users\morrisa\AppData\Local\Microsoft\Windows\Temporary Internet Files\Content.IE5\1D9O12H6\documents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895600"/>
            <a:ext cx="4152318" cy="386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660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Legible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3988472" cy="357984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b="0" dirty="0" smtClean="0"/>
              <a:t>Readable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b="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0" dirty="0" smtClean="0"/>
              <a:t>Signatures are identifiable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b="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0" dirty="0" smtClean="0"/>
              <a:t>Ensure all scans/copies are good quality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b="0" dirty="0" smtClean="0"/>
          </a:p>
        </p:txBody>
      </p:sp>
      <p:pic>
        <p:nvPicPr>
          <p:cNvPr id="3074" name="Picture 2" descr="C:\Users\morrisa\AppData\Local\Microsoft\Windows\Temporary Internet Files\Content.IE5\1D9O12H6\pencil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0274" y="1219200"/>
            <a:ext cx="3938868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125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Contemporaneous 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b="0" dirty="0"/>
              <a:t>The information should be documented in the correct time frame along with the flow of events. </a:t>
            </a:r>
            <a:endParaRPr lang="en-US" sz="2400" b="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0" dirty="0" smtClean="0"/>
              <a:t>If </a:t>
            </a:r>
            <a:r>
              <a:rPr lang="en-US" sz="2400" b="0" dirty="0"/>
              <a:t>a clinical observation cannot be entered when made, chronology should be recorded. </a:t>
            </a:r>
            <a:endParaRPr lang="en-US" sz="2400" b="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0" dirty="0" smtClean="0"/>
              <a:t>Acceptable </a:t>
            </a:r>
            <a:r>
              <a:rPr lang="en-US" sz="2400" b="0" dirty="0"/>
              <a:t>amount of delay should be defined and </a:t>
            </a:r>
            <a:r>
              <a:rPr lang="en-US" sz="2400" b="0" dirty="0" smtClean="0"/>
              <a:t>justified</a:t>
            </a:r>
            <a:r>
              <a:rPr lang="en-US" sz="2400" b="0" dirty="0"/>
              <a:t>.</a:t>
            </a:r>
            <a:endParaRPr lang="en-US" sz="2400" b="0" dirty="0" smtClean="0"/>
          </a:p>
        </p:txBody>
      </p:sp>
      <p:pic>
        <p:nvPicPr>
          <p:cNvPr id="4098" name="Picture 2" descr="C:\Users\morrisa\AppData\Local\Microsoft\Windows\Temporary Internet Files\Content.IE5\1D9O12H6\4608344651_2b0d268112_z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601460"/>
            <a:ext cx="5562600" cy="3146345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125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Original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00477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b="0" dirty="0"/>
              <a:t>Original, if not original should be </a:t>
            </a:r>
            <a:r>
              <a:rPr lang="en-US" sz="2400" u="sng" dirty="0">
                <a:solidFill>
                  <a:schemeClr val="accent2"/>
                </a:solidFill>
              </a:rPr>
              <a:t>exact copy</a:t>
            </a:r>
            <a:r>
              <a:rPr lang="en-US" sz="2400" b="0" dirty="0"/>
              <a:t>; the first record made by the appropriate person. </a:t>
            </a:r>
            <a:endParaRPr lang="en-US" sz="2400" b="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0" dirty="0" smtClean="0"/>
              <a:t>The </a:t>
            </a:r>
            <a:r>
              <a:rPr lang="en-US" sz="2400" b="0" dirty="0"/>
              <a:t>investigator should have the original source document</a:t>
            </a:r>
            <a:r>
              <a:rPr lang="en-US" sz="2400" b="0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0" dirty="0" smtClean="0"/>
              <a:t>Follow OVCR’s guidance on electronic storage of consent and research documents: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0" dirty="0">
                <a:hlinkClick r:id="rId3"/>
              </a:rPr>
              <a:t>https://</a:t>
            </a:r>
            <a:r>
              <a:rPr lang="en-US" sz="2400" b="0" dirty="0" smtClean="0">
                <a:hlinkClick r:id="rId3"/>
              </a:rPr>
              <a:t>research.wustl.edu/ComplianceAreas/clinical/GuidelinesPolicies/Pages/Electronic-Storage-Research-Consent-Documents.aspx</a:t>
            </a:r>
            <a:r>
              <a:rPr lang="en-US" sz="2400" b="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7784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Accurate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3825240" cy="400477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3200" b="0" dirty="0" smtClean="0"/>
              <a:t>Accurate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3200" b="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3200" b="0" dirty="0" smtClean="0"/>
              <a:t>Consistent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3200" b="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3200" b="0" dirty="0" smtClean="0"/>
              <a:t>Real </a:t>
            </a:r>
            <a:r>
              <a:rPr lang="en-US" sz="3200" b="0" dirty="0"/>
              <a:t>representation of </a:t>
            </a:r>
            <a:r>
              <a:rPr lang="en-US" sz="3200" dirty="0" smtClean="0"/>
              <a:t>facts</a:t>
            </a:r>
            <a:endParaRPr lang="en-US" sz="3200" b="0" dirty="0" smtClean="0"/>
          </a:p>
        </p:txBody>
      </p:sp>
      <p:pic>
        <p:nvPicPr>
          <p:cNvPr id="5124" name="Picture 4" descr="C:\Users\morrisa\AppData\Local\Microsoft\Windows\Temporary Internet Files\Content.IE5\9N44EHTN\dwight-schrute-fact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31289">
            <a:off x="4282362" y="670638"/>
            <a:ext cx="4343400" cy="4343400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4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760"/>
            <a:ext cx="8305800" cy="701040"/>
          </a:xfrm>
        </p:spPr>
        <p:txBody>
          <a:bodyPr/>
          <a:lstStyle/>
          <a:p>
            <a:r>
              <a:rPr lang="en-US" sz="1800" b="1" dirty="0" smtClean="0">
                <a:solidFill>
                  <a:schemeClr val="accent2"/>
                </a:solidFill>
              </a:rPr>
              <a:t>External Audits, Inquiries, Inspections and/or Unannounced Visits</a:t>
            </a:r>
            <a:endParaRPr lang="en-US" sz="1800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004772"/>
          </a:xfrm>
        </p:spPr>
        <p:txBody>
          <a:bodyPr>
            <a:normAutofit/>
          </a:bodyPr>
          <a:lstStyle/>
          <a:p>
            <a:pPr marL="457200" lvl="1" indent="-457200">
              <a:buFont typeface="Wingdings" panose="05000000000000000000" pitchFamily="2" charset="2"/>
              <a:buChar char="v"/>
            </a:pPr>
            <a:r>
              <a:rPr lang="en-US" sz="2000" b="1" i="1" u="sng" dirty="0" smtClean="0"/>
              <a:t>Unexpected </a:t>
            </a:r>
            <a:r>
              <a:rPr lang="en-US" sz="2000" u="sng" dirty="0" smtClean="0"/>
              <a:t>Audits, Inquiries, Inspections, or Unannounced Visits (“For Cause” or “Not for Cause”)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1800" dirty="0" smtClean="0"/>
              <a:t>Answer the phone or email.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1800" dirty="0" smtClean="0"/>
              <a:t>Notify the Executive Director of HRPO (Martha Jones) </a:t>
            </a:r>
            <a:r>
              <a:rPr lang="en-US" sz="1800" b="1" dirty="0" smtClean="0"/>
              <a:t>within 1 working day.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1800" dirty="0" smtClean="0"/>
              <a:t>Contact OVCR HRQA group for audit prep guidance.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1800" dirty="0" smtClean="0"/>
              <a:t>When scheduling the close out conversation, contact HRPO and OVCR to have a representative from both offices attend the visit.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1800" dirty="0" smtClean="0"/>
              <a:t>If a 483 is issued by the FDA at close-out, OVCR, HRPO and OGC (Office of General Counsel) will aid in composing your response to the FDA.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1800" dirty="0" smtClean="0"/>
              <a:t>Submit follow-up information to the Executive Director of HRPO </a:t>
            </a:r>
            <a:r>
              <a:rPr lang="en-US" sz="1800" b="1" dirty="0" smtClean="0"/>
              <a:t>within 1 working day </a:t>
            </a:r>
            <a:r>
              <a:rPr lang="en-US" sz="1800" dirty="0" smtClean="0"/>
              <a:t>of receipt. </a:t>
            </a:r>
            <a:endParaRPr lang="en-US" sz="1800" dirty="0"/>
          </a:p>
        </p:txBody>
      </p:sp>
      <p:pic>
        <p:nvPicPr>
          <p:cNvPr id="4" name="Picture 2" descr="C:\Users\morrisa\AppData\Local\Microsoft\Windows\Temporary Internet Files\Content.IE5\M0XT39XU\37475-clip-art-graphic-of-a-white-guy-character-reading-with-a-magnifying-glass-by-jester-art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025513"/>
            <a:ext cx="17526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317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381000"/>
            <a:ext cx="7520940" cy="4724400"/>
          </a:xfrm>
        </p:spPr>
        <p:txBody>
          <a:bodyPr anchor="ctr">
            <a:normAutofit/>
          </a:bodyPr>
          <a:lstStyle/>
          <a:p>
            <a:pPr marL="0" lvl="1" indent="0">
              <a:buNone/>
            </a:pPr>
            <a:r>
              <a:rPr lang="en-US" sz="2400" dirty="0" smtClean="0"/>
              <a:t>Ultimately the participant’s research record should outline his or her research journey as it happened and thus form the foundation for strong research. </a:t>
            </a:r>
          </a:p>
          <a:p>
            <a:pPr marL="0" lvl="1" indent="0">
              <a:buNone/>
            </a:pPr>
            <a:r>
              <a:rPr lang="en-US" sz="2400" dirty="0" smtClean="0"/>
              <a:t>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400" dirty="0" smtClean="0"/>
              <a:t> Data should always be backed up by evidence.</a:t>
            </a:r>
          </a:p>
          <a:p>
            <a:pPr marL="237744" lvl="2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28037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accent2"/>
                </a:solidFill>
              </a:rPr>
              <a:t>What can You do to avoid non-compliance?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914400"/>
            <a:ext cx="7520940" cy="4191000"/>
          </a:xfrm>
        </p:spPr>
        <p:txBody>
          <a:bodyPr>
            <a:normAutofit fontScale="92500"/>
          </a:bodyPr>
          <a:lstStyle/>
          <a:p>
            <a:pPr marL="0" lvl="1" indent="0">
              <a:buNone/>
            </a:pPr>
            <a:r>
              <a:rPr lang="en-US" sz="2600" dirty="0" smtClean="0"/>
              <a:t>Always execute informed consent/assent to the fullest extent and in line with your approved protocol.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2400" dirty="0" smtClean="0"/>
              <a:t>Print consent and assent forms directly from myIRB.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2400" dirty="0" smtClean="0"/>
              <a:t>Treat all optional items left blank in the consent form as “no.”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2400" dirty="0" smtClean="0"/>
              <a:t>Never complete any part of the consent for the participant.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2400" dirty="0" smtClean="0"/>
              <a:t>Any changes to the consent (regardless of how minor) must be approved by HRPO first.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2400" dirty="0" smtClean="0"/>
              <a:t>Document the consent conversation, and always provide a copy of the fully executed consent to participants.</a:t>
            </a:r>
          </a:p>
          <a:p>
            <a:pPr lvl="3"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71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accent2"/>
                </a:solidFill>
              </a:rPr>
              <a:t>What can You do to avoid non-compliance?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7848600" cy="3962400"/>
          </a:xfrm>
        </p:spPr>
        <p:txBody>
          <a:bodyPr>
            <a:normAutofit fontScale="92500"/>
          </a:bodyPr>
          <a:lstStyle/>
          <a:p>
            <a:pPr marL="0" lvl="0" indent="0"/>
            <a:r>
              <a:rPr lang="en-US" dirty="0"/>
              <a:t>The research record should contain documentation of each participant’s study involvement.  </a:t>
            </a:r>
            <a:endParaRPr lang="en-US" dirty="0" smtClean="0"/>
          </a:p>
          <a:p>
            <a:pPr marL="285750" lvl="0" indent="-285750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b="0" dirty="0" smtClean="0"/>
              <a:t>This </a:t>
            </a:r>
            <a:r>
              <a:rPr lang="en-US" b="0" dirty="0"/>
              <a:t>would include, but is not limited to, participant enrollment status, dates of completed assessments, and complete or incomplete study interventions/ questionnaires and/or assessments.   </a:t>
            </a:r>
            <a:endParaRPr lang="en-US" b="0" dirty="0" smtClean="0"/>
          </a:p>
          <a:p>
            <a:pPr marL="0" lvl="0" indent="0">
              <a:buClr>
                <a:schemeClr val="accent2"/>
              </a:buClr>
            </a:pPr>
            <a:endParaRPr lang="en-US" sz="1500" b="0" dirty="0"/>
          </a:p>
          <a:p>
            <a:pPr marL="0" lvl="1" indent="0">
              <a:buNone/>
            </a:pPr>
            <a:r>
              <a:rPr lang="en-US" b="1" dirty="0"/>
              <a:t>With hardcopy study documentation, any item not completed should be lined through, initialed and dated.</a:t>
            </a:r>
            <a:endParaRPr lang="en-US" sz="2400" b="1" dirty="0"/>
          </a:p>
          <a:p>
            <a:pPr marL="285750" lvl="2" indent="-285750">
              <a:buFont typeface="Wingdings" panose="05000000000000000000" pitchFamily="2" charset="2"/>
              <a:buChar char="Ø"/>
            </a:pPr>
            <a:r>
              <a:rPr lang="en-US" dirty="0"/>
              <a:t>It is not a good practice to document information on post-it notes. </a:t>
            </a:r>
            <a:endParaRPr lang="en-US" sz="2400" dirty="0"/>
          </a:p>
          <a:p>
            <a:pPr marL="514350" lvl="4" indent="-285750">
              <a:buFont typeface="Arial" panose="020B0604020202020204" pitchFamily="34" charset="0"/>
              <a:buChar char="•"/>
            </a:pPr>
            <a:r>
              <a:rPr lang="en-US" dirty="0"/>
              <a:t>Consider creating a source document to capture study information. </a:t>
            </a:r>
          </a:p>
          <a:p>
            <a:pPr marL="514350" lvl="4" indent="-285750">
              <a:buFont typeface="Arial" panose="020B0604020202020204" pitchFamily="34" charset="0"/>
              <a:buChar char="•"/>
            </a:pPr>
            <a:r>
              <a:rPr lang="en-US" dirty="0" smtClean="0"/>
              <a:t>It is also a good practice to document why a record is incomplete or an assessment could not be obtained. </a:t>
            </a:r>
          </a:p>
          <a:p>
            <a:pPr marL="0" lvl="1" indent="0">
              <a:buNone/>
            </a:pPr>
            <a:endParaRPr lang="en-US" sz="1300" dirty="0" smtClean="0"/>
          </a:p>
          <a:p>
            <a:pPr marL="0" lvl="1" indent="0">
              <a:buNone/>
            </a:pPr>
            <a:r>
              <a:rPr lang="en-US" b="1" dirty="0" smtClean="0"/>
              <a:t>Attaching </a:t>
            </a:r>
            <a:r>
              <a:rPr lang="en-US" b="1" dirty="0"/>
              <a:t>a note to file or documenting in a running note missing items, dates, incomplete questions, missing assessments, etc., is another way to document why a record is incomplete, but the note to file entry must also be signed and dated.</a:t>
            </a:r>
          </a:p>
        </p:txBody>
      </p:sp>
    </p:spTree>
    <p:extLst>
      <p:ext uri="{BB962C8B-B14F-4D97-AF65-F5344CB8AC3E}">
        <p14:creationId xmlns:p14="http://schemas.microsoft.com/office/powerpoint/2010/main" val="11096324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accent2"/>
                </a:solidFill>
              </a:rPr>
              <a:t>What can You do to avoid non-compliance?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7848600" cy="3962400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</a:pPr>
            <a:r>
              <a:rPr lang="en-US" dirty="0"/>
              <a:t>With electronic study documentation, consider creating a data field to capture any general notes about why study interventions were not completed or were partially complete</a:t>
            </a:r>
          </a:p>
          <a:p>
            <a:pPr>
              <a:spcBef>
                <a:spcPts val="0"/>
              </a:spcBef>
            </a:pPr>
            <a:r>
              <a:rPr lang="en-US" dirty="0"/>
              <a:t> </a:t>
            </a:r>
          </a:p>
          <a:p>
            <a:pPr marL="0" lvl="0" indent="0">
              <a:spcBef>
                <a:spcPts val="0"/>
              </a:spcBef>
            </a:pPr>
            <a:r>
              <a:rPr lang="en-US" dirty="0"/>
              <a:t>Study interventions as outlined in the myIRB application (including any attached protocols) should be followed without deviation. 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/>
              <a:t>Any modifications or deviations from the protocol (no matter how minor) should be approved by HRPO prior to implementation.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/>
              <a:t>It is also important that the attached protocol is consistent with the myIRB application. </a:t>
            </a:r>
          </a:p>
          <a:p>
            <a:pPr>
              <a:spcBef>
                <a:spcPts val="0"/>
              </a:spcBef>
            </a:pPr>
            <a:r>
              <a:rPr lang="en-US" dirty="0"/>
              <a:t> </a:t>
            </a:r>
          </a:p>
          <a:p>
            <a:pPr marL="0" lvl="0" indent="0">
              <a:spcBef>
                <a:spcPts val="0"/>
              </a:spcBef>
            </a:pPr>
            <a:r>
              <a:rPr lang="en-US" dirty="0"/>
              <a:t>All questionnaires, scales, and/or interviews executed by participants must be approved by HRPO prior to implementation. 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 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992692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accent2"/>
                </a:solidFill>
              </a:rPr>
              <a:t>What can You do to avoid non-compliance?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7848600" cy="3962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en-US" sz="1800" dirty="0"/>
          </a:p>
          <a:p>
            <a:pPr marL="0" lvl="0" indent="0">
              <a:spcBef>
                <a:spcPts val="0"/>
              </a:spcBef>
            </a:pPr>
            <a:r>
              <a:rPr lang="en-US" dirty="0"/>
              <a:t>Hardcopy source documents/data collections forms should contain at the very least participant ID and study visit date on each loose page. 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/>
              <a:t>It is suggested that this be documented on each loose page in case the files are ever separated.  </a:t>
            </a:r>
          </a:p>
          <a:p>
            <a:pPr>
              <a:spcBef>
                <a:spcPts val="0"/>
              </a:spcBef>
            </a:pPr>
            <a:r>
              <a:rPr lang="en-US" dirty="0"/>
              <a:t> </a:t>
            </a:r>
          </a:p>
          <a:p>
            <a:pPr lvl="0">
              <a:spcBef>
                <a:spcPts val="0"/>
              </a:spcBef>
            </a:pPr>
            <a:r>
              <a:rPr lang="en-US" dirty="0"/>
              <a:t>Research team members should document each task they perform. 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/>
              <a:t>This can be done by creating designated data fields or sections on the data collection forms for PI/Designee signature and date (or initials and date). 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/>
              <a:t>It is also important that the designated signature sections are completed to the fullest extent.</a:t>
            </a:r>
          </a:p>
        </p:txBody>
      </p:sp>
    </p:spTree>
    <p:extLst>
      <p:ext uri="{BB962C8B-B14F-4D97-AF65-F5344CB8AC3E}">
        <p14:creationId xmlns:p14="http://schemas.microsoft.com/office/powerpoint/2010/main" val="318453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760"/>
            <a:ext cx="8305800" cy="548640"/>
          </a:xfrm>
        </p:spPr>
        <p:txBody>
          <a:bodyPr/>
          <a:lstStyle/>
          <a:p>
            <a:r>
              <a:rPr lang="en-US" sz="1800" b="1" dirty="0" smtClean="0">
                <a:solidFill>
                  <a:schemeClr val="accent2"/>
                </a:solidFill>
              </a:rPr>
              <a:t>External Audits, Inquiries, Inspections and/or Unannounced Visits</a:t>
            </a:r>
            <a:endParaRPr lang="en-US" sz="1800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004772"/>
          </a:xfrm>
        </p:spPr>
        <p:txBody>
          <a:bodyPr>
            <a:normAutofit/>
          </a:bodyPr>
          <a:lstStyle/>
          <a:p>
            <a:pPr marL="457200" lvl="1" indent="-457200">
              <a:buFont typeface="Wingdings" panose="05000000000000000000" pitchFamily="2" charset="2"/>
              <a:buChar char="v"/>
            </a:pPr>
            <a:r>
              <a:rPr lang="en-US" sz="2000" b="1" i="1" u="sng" dirty="0" smtClean="0"/>
              <a:t>Unexpected </a:t>
            </a:r>
            <a:r>
              <a:rPr lang="en-US" sz="2000" u="sng" dirty="0" smtClean="0"/>
              <a:t>Audits, Inquiries, Inspections, or Unannounced Visits (“For Cause” or “Not for Cause”)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2000" dirty="0" smtClean="0"/>
              <a:t>Schedule an appropriate room with supplies and a list of staff contact names and telephone/pager numbers.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2000" dirty="0" smtClean="0"/>
              <a:t>Pre-review all research records and make available to the auditor.  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2000" dirty="0"/>
              <a:t>During the visit assign 1 person to the auditor.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2000" dirty="0" smtClean="0"/>
              <a:t>Make all copies for the auditor and make an exact copy for your records.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2000" dirty="0" smtClean="0"/>
              <a:t>For any questions that you are asked, if you are unsure on how to respond, contact OVCR or HRPO for guidance.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0" y="5334000"/>
            <a:ext cx="701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**You have the right to have a Washington University representative available to you throughout this process**</a:t>
            </a:r>
            <a:endParaRPr lang="en-US" sz="22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865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FDA Warning Letter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76828"/>
            <a:ext cx="7520940" cy="392857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FDA Form 483: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FDA Form 483 notifies the company’s management </a:t>
            </a:r>
            <a:r>
              <a:rPr lang="en-US" sz="2000" b="0" dirty="0" smtClean="0"/>
              <a:t>/ principal investigator of </a:t>
            </a:r>
            <a:r>
              <a:rPr lang="en-US" sz="2000" b="0" dirty="0"/>
              <a:t>objectionable </a:t>
            </a:r>
            <a:r>
              <a:rPr lang="en-US" sz="2000" b="0" dirty="0" smtClean="0"/>
              <a:t>conditions observed during an inspection.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At </a:t>
            </a:r>
            <a:r>
              <a:rPr lang="en-US" sz="2000" b="0" dirty="0"/>
              <a:t>the conclusion of an inspection, the FDA Form 483 is presented and discussed with the company’s senior </a:t>
            </a:r>
            <a:r>
              <a:rPr lang="en-US" sz="2000" b="0" dirty="0" smtClean="0"/>
              <a:t>management/ principal investigator.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Companies/principal investigators </a:t>
            </a:r>
            <a:r>
              <a:rPr lang="en-US" sz="2000" b="0" dirty="0"/>
              <a:t>are encouraged to respond to the FDA Form 483 in writing with their corrective action plan and then implement that corrective </a:t>
            </a:r>
            <a:r>
              <a:rPr lang="en-US" sz="2000" b="0" dirty="0" smtClean="0"/>
              <a:t>action </a:t>
            </a:r>
            <a:r>
              <a:rPr lang="en-US" sz="2000" b="0" dirty="0"/>
              <a:t>plan expeditiously.</a:t>
            </a:r>
            <a:endParaRPr lang="en-US" sz="2000" b="0" dirty="0" smtClean="0"/>
          </a:p>
        </p:txBody>
      </p:sp>
    </p:spTree>
    <p:extLst>
      <p:ext uri="{BB962C8B-B14F-4D97-AF65-F5344CB8AC3E}">
        <p14:creationId xmlns:p14="http://schemas.microsoft.com/office/powerpoint/2010/main" val="275994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FDA Warning Letter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28572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 smtClean="0"/>
              <a:t>Warning Letter:</a:t>
            </a:r>
          </a:p>
          <a:p>
            <a:r>
              <a:rPr lang="en-US" sz="1800" b="0" dirty="0"/>
              <a:t>A Warning Letter indicates that higher FDA officials have reviewed the observations and that a serious </a:t>
            </a:r>
            <a:r>
              <a:rPr lang="en-US" sz="1800" b="0" dirty="0" smtClean="0"/>
              <a:t>violation(s) </a:t>
            </a:r>
            <a:r>
              <a:rPr lang="en-US" sz="1800" b="0" dirty="0"/>
              <a:t>may exist. This formal notification allows for voluntary and prompt correction action. </a:t>
            </a:r>
            <a:endParaRPr lang="en-US" sz="1800" b="0" dirty="0" smtClean="0"/>
          </a:p>
          <a:p>
            <a:r>
              <a:rPr lang="en-US" sz="1800" b="0" i="1" dirty="0" smtClean="0">
                <a:solidFill>
                  <a:srgbClr val="FF0000"/>
                </a:solidFill>
              </a:rPr>
              <a:t>A </a:t>
            </a:r>
            <a:r>
              <a:rPr lang="en-US" sz="1800" b="0" i="1" dirty="0">
                <a:solidFill>
                  <a:srgbClr val="FF0000"/>
                </a:solidFill>
              </a:rPr>
              <a:t>Warning Letter</a:t>
            </a:r>
            <a:r>
              <a:rPr lang="en-US" sz="1800" b="0" i="1" dirty="0"/>
              <a:t>:</a:t>
            </a: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Includes evidence collected to support observations and provides further explanation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Establishes a background of warnings should further action be required by the FDA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Might be hand-delivered or the agency may invite top corporate management to a meeting at the District Office or Center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site must reply, in writing, within a time line as prescribed (usually 15 days) or request an extension and provide justification for request</a:t>
            </a:r>
          </a:p>
        </p:txBody>
      </p:sp>
    </p:spTree>
    <p:extLst>
      <p:ext uri="{BB962C8B-B14F-4D97-AF65-F5344CB8AC3E}">
        <p14:creationId xmlns:p14="http://schemas.microsoft.com/office/powerpoint/2010/main" val="321832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760"/>
            <a:ext cx="8305800" cy="548640"/>
          </a:xfrm>
        </p:spPr>
        <p:txBody>
          <a:bodyPr/>
          <a:lstStyle/>
          <a:p>
            <a:r>
              <a:rPr lang="en-US" sz="1800" b="1" dirty="0" smtClean="0">
                <a:solidFill>
                  <a:schemeClr val="accent2"/>
                </a:solidFill>
              </a:rPr>
              <a:t>External Audits, Inquiries, Inspections and/or Unannounced Visits</a:t>
            </a:r>
            <a:endParaRPr lang="en-US" sz="1800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004772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v"/>
            </a:pPr>
            <a:r>
              <a:rPr lang="en-US" sz="2400" dirty="0" smtClean="0"/>
              <a:t>   </a:t>
            </a:r>
            <a:r>
              <a:rPr lang="en-US" sz="2400" b="1" i="1" u="sng" dirty="0" smtClean="0"/>
              <a:t>Routine</a:t>
            </a:r>
            <a:r>
              <a:rPr lang="en-US" sz="2400" b="1" u="sng" dirty="0" smtClean="0"/>
              <a:t> </a:t>
            </a:r>
            <a:r>
              <a:rPr lang="en-US" sz="2400" u="sng" dirty="0" smtClean="0"/>
              <a:t>Audits, Inquiries,  or Inspections:</a:t>
            </a:r>
          </a:p>
          <a:p>
            <a:pPr marL="742950" lvl="3" indent="-276225">
              <a:buFont typeface="Wingdings" panose="05000000000000000000" pitchFamily="2" charset="2"/>
              <a:buChar char="ü"/>
            </a:pPr>
            <a:r>
              <a:rPr lang="en-US" sz="2200" dirty="0" smtClean="0"/>
              <a:t>Report findings to HRPO </a:t>
            </a:r>
            <a:r>
              <a:rPr lang="en-US" sz="2200" b="1" dirty="0" smtClean="0"/>
              <a:t>within 10 working days </a:t>
            </a:r>
            <a:r>
              <a:rPr lang="en-US" sz="2200" dirty="0" smtClean="0"/>
              <a:t>of receipt if the findings meet HRPO’s reporting requirements. </a:t>
            </a:r>
          </a:p>
          <a:p>
            <a:pPr marL="742950" lvl="3" indent="-276225">
              <a:buFont typeface="Wingdings" panose="05000000000000000000" pitchFamily="2" charset="2"/>
              <a:buChar char="ü"/>
            </a:pPr>
            <a:r>
              <a:rPr lang="en-US" sz="2200" dirty="0" smtClean="0"/>
              <a:t>Submit </a:t>
            </a:r>
            <a:r>
              <a:rPr lang="en-US" sz="2200" b="1" dirty="0" smtClean="0"/>
              <a:t>Reportable Event Form (REF) </a:t>
            </a:r>
            <a:r>
              <a:rPr lang="en-US" sz="2200" dirty="0" smtClean="0"/>
              <a:t>for non-compliance findings. </a:t>
            </a:r>
          </a:p>
          <a:p>
            <a:pPr marL="742950" lvl="3" indent="-276225">
              <a:buFont typeface="Wingdings" panose="05000000000000000000" pitchFamily="2" charset="2"/>
              <a:buChar char="ü"/>
            </a:pPr>
            <a:r>
              <a:rPr lang="en-US" sz="2200" dirty="0" smtClean="0"/>
              <a:t>If there are no findings, this information should be reported at </a:t>
            </a:r>
            <a:r>
              <a:rPr lang="en-US" sz="2200" b="1" dirty="0" smtClean="0"/>
              <a:t>Continuing Review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402771" y="5638800"/>
            <a:ext cx="838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**It’s a good practice to document your response to findings.**</a:t>
            </a:r>
            <a:endParaRPr lang="en-US" sz="22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560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 smtClean="0"/>
              <a:t>Internal Washington University Audits-</a:t>
            </a:r>
            <a:r>
              <a:rPr lang="en-US" sz="2000" b="1" dirty="0" smtClean="0">
                <a:solidFill>
                  <a:schemeClr val="accent2"/>
                </a:solidFill>
              </a:rPr>
              <a:t>Full Review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28572"/>
          </a:xfrm>
        </p:spPr>
        <p:txBody>
          <a:bodyPr>
            <a:noAutofit/>
          </a:bodyPr>
          <a:lstStyle/>
          <a:p>
            <a:pPr marL="237744" lvl="2" indent="0" algn="ctr">
              <a:buNone/>
            </a:pPr>
            <a:r>
              <a:rPr lang="en-US" sz="2200" b="1" dirty="0" smtClean="0"/>
              <a:t> </a:t>
            </a:r>
            <a:r>
              <a:rPr lang="en-US" sz="2200" b="1" dirty="0" smtClean="0">
                <a:solidFill>
                  <a:schemeClr val="accent2"/>
                </a:solidFill>
              </a:rPr>
              <a:t>**Answer the phone or email </a:t>
            </a:r>
            <a:r>
              <a:rPr lang="en-US" sz="2200" b="1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**</a:t>
            </a:r>
            <a:endParaRPr lang="en-US" sz="2200" b="1" dirty="0" smtClean="0">
              <a:solidFill>
                <a:schemeClr val="accent2"/>
              </a:solidFill>
            </a:endParaRPr>
          </a:p>
          <a:p>
            <a:pPr marL="581025" lvl="2" indent="-342900">
              <a:buFont typeface="Wingdings" panose="05000000000000000000" pitchFamily="2" charset="2"/>
              <a:buChar char="v"/>
            </a:pPr>
            <a:r>
              <a:rPr lang="en-US" sz="2200" b="1" dirty="0" smtClean="0"/>
              <a:t>How to prepare:</a:t>
            </a:r>
          </a:p>
          <a:p>
            <a:pPr marL="1038225" lvl="4" indent="-342900">
              <a:buFont typeface="Wingdings" panose="05000000000000000000" pitchFamily="2" charset="2"/>
              <a:buChar char="q"/>
            </a:pPr>
            <a:r>
              <a:rPr lang="en-US" sz="2200" dirty="0" smtClean="0"/>
              <a:t>Have the following information </a:t>
            </a:r>
            <a:r>
              <a:rPr lang="en-US" sz="2200" i="1" dirty="0" smtClean="0"/>
              <a:t>(unaltered)</a:t>
            </a:r>
            <a:r>
              <a:rPr lang="en-US" sz="2200" dirty="0" smtClean="0"/>
              <a:t> ready and available for review:</a:t>
            </a:r>
          </a:p>
          <a:p>
            <a:pPr marL="1206119" lvl="5" indent="-273050">
              <a:buFont typeface="Wingdings" panose="05000000000000000000" pitchFamily="2" charset="2"/>
              <a:buChar char="ü"/>
            </a:pPr>
            <a:r>
              <a:rPr lang="en-US" sz="2000" dirty="0" smtClean="0"/>
              <a:t>Consent/assent documents</a:t>
            </a:r>
          </a:p>
          <a:p>
            <a:pPr marL="1206119" lvl="5" indent="-273050">
              <a:buFont typeface="Wingdings" panose="05000000000000000000" pitchFamily="2" charset="2"/>
              <a:buChar char="ü"/>
            </a:pPr>
            <a:r>
              <a:rPr lang="en-US" sz="2000" dirty="0" smtClean="0"/>
              <a:t>Participant research records—</a:t>
            </a:r>
            <a:r>
              <a:rPr lang="en-US" sz="2000" i="1" dirty="0" smtClean="0"/>
              <a:t>all information regarding the participant’s study participation. </a:t>
            </a:r>
          </a:p>
          <a:p>
            <a:pPr marL="1206119" lvl="5" indent="-273050">
              <a:buFont typeface="Wingdings" panose="05000000000000000000" pitchFamily="2" charset="2"/>
              <a:buChar char="ü"/>
            </a:pPr>
            <a:r>
              <a:rPr lang="en-US" sz="2000" dirty="0" smtClean="0"/>
              <a:t>Electronic data/databases</a:t>
            </a:r>
          </a:p>
          <a:p>
            <a:pPr marL="1206119" lvl="5" indent="-273050">
              <a:buFont typeface="Wingdings" panose="05000000000000000000" pitchFamily="2" charset="2"/>
              <a:buChar char="ü"/>
            </a:pPr>
            <a:r>
              <a:rPr lang="en-US" sz="2000" dirty="0" smtClean="0"/>
              <a:t>Specimen logs and storage</a:t>
            </a:r>
          </a:p>
          <a:p>
            <a:pPr marL="1206119" lvl="5" indent="-273050">
              <a:buFont typeface="Wingdings" panose="05000000000000000000" pitchFamily="2" charset="2"/>
              <a:buChar char="ü"/>
            </a:pPr>
            <a:r>
              <a:rPr lang="en-US" sz="2000" dirty="0" smtClean="0"/>
              <a:t>Master/enrollment logs</a:t>
            </a:r>
          </a:p>
          <a:p>
            <a:pPr marL="1206119" lvl="5" indent="-273050">
              <a:buFont typeface="Wingdings" panose="05000000000000000000" pitchFamily="2" charset="2"/>
              <a:buChar char="ü"/>
            </a:pPr>
            <a:r>
              <a:rPr lang="en-US" sz="2000" dirty="0" smtClean="0"/>
              <a:t>Regulatory files </a:t>
            </a:r>
          </a:p>
          <a:p>
            <a:pPr marL="739775" lvl="3" indent="-273050">
              <a:buFont typeface="Wingdings" panose="05000000000000000000" pitchFamily="2" charset="2"/>
              <a:buChar char="ü"/>
            </a:pPr>
            <a:endParaRPr lang="en-US" sz="2200" dirty="0" smtClean="0"/>
          </a:p>
        </p:txBody>
      </p:sp>
      <p:pic>
        <p:nvPicPr>
          <p:cNvPr id="6148" name="Picture 4" descr="C:\Users\morrisa\AppData\Local\Microsoft\Windows\Temporary Internet Files\Content.IE5\1D9O12H6\entrevista_guion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004647"/>
            <a:ext cx="2135635" cy="2347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865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/>
              <a:t>Internal Washington University Audits-</a:t>
            </a:r>
            <a:r>
              <a:rPr lang="en-US" sz="2000" b="1" dirty="0">
                <a:solidFill>
                  <a:schemeClr val="accent2"/>
                </a:solidFill>
              </a:rPr>
              <a:t>Full Review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852372"/>
          </a:xfrm>
        </p:spPr>
        <p:txBody>
          <a:bodyPr>
            <a:normAutofit/>
          </a:bodyPr>
          <a:lstStyle/>
          <a:p>
            <a:pPr marL="352425" lvl="1" indent="-342900">
              <a:buFont typeface="Wingdings" panose="05000000000000000000" pitchFamily="2" charset="2"/>
              <a:buChar char="v"/>
            </a:pPr>
            <a:r>
              <a:rPr lang="en-US" sz="2200" b="1" dirty="0"/>
              <a:t>After review is </a:t>
            </a:r>
            <a:r>
              <a:rPr lang="en-US" sz="2200" b="1" dirty="0" smtClean="0"/>
              <a:t>complete:</a:t>
            </a:r>
          </a:p>
          <a:p>
            <a:pPr marL="809625" lvl="3" indent="-342900">
              <a:buFont typeface="Wingdings" panose="05000000000000000000" pitchFamily="2" charset="2"/>
              <a:buChar char="q"/>
            </a:pPr>
            <a:r>
              <a:rPr lang="en-US" sz="2200" dirty="0" smtClean="0"/>
              <a:t>You will receive a full report and will have a chance to respond to the findings</a:t>
            </a:r>
          </a:p>
          <a:p>
            <a:pPr marL="809625" lvl="3" indent="-342900">
              <a:buFont typeface="Wingdings" panose="05000000000000000000" pitchFamily="2" charset="2"/>
              <a:buChar char="q"/>
            </a:pPr>
            <a:r>
              <a:rPr lang="en-US" sz="2200" dirty="0" smtClean="0"/>
              <a:t>Your response and the full report are then reviewed by our QA/QI Committee. </a:t>
            </a:r>
          </a:p>
          <a:p>
            <a:pPr marL="809625" lvl="3" indent="-342900">
              <a:buFont typeface="Wingdings" panose="05000000000000000000" pitchFamily="2" charset="2"/>
              <a:buChar char="q"/>
            </a:pPr>
            <a:r>
              <a:rPr lang="en-US" sz="2200" dirty="0" smtClean="0"/>
              <a:t>A letter </a:t>
            </a:r>
            <a:r>
              <a:rPr lang="en-US" sz="2200" dirty="0"/>
              <a:t>summarizing the Committee’s response to the report is sent to the PI, HRPO, OVCR, and </a:t>
            </a:r>
            <a:r>
              <a:rPr lang="en-US" sz="2200" dirty="0" smtClean="0"/>
              <a:t>your Department/Division </a:t>
            </a:r>
            <a:r>
              <a:rPr lang="en-US" sz="2200" dirty="0"/>
              <a:t>head</a:t>
            </a:r>
            <a:r>
              <a:rPr lang="en-US" sz="2200" dirty="0" smtClean="0"/>
              <a:t>.</a:t>
            </a:r>
          </a:p>
          <a:p>
            <a:pPr marL="809625" lvl="3" indent="-342900">
              <a:buFont typeface="Wingdings" panose="05000000000000000000" pitchFamily="2" charset="2"/>
              <a:buChar char="q"/>
            </a:pPr>
            <a:r>
              <a:rPr lang="en-US" sz="2200" dirty="0" smtClean="0"/>
              <a:t>HRPO will then contact you regarding the findings and appropriate submission/reporting processes.  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76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 smtClean="0"/>
              <a:t>Internal Washington University Audits- </a:t>
            </a:r>
            <a:r>
              <a:rPr lang="en-US" sz="2000" b="1" dirty="0" smtClean="0">
                <a:solidFill>
                  <a:schemeClr val="accent2"/>
                </a:solidFill>
              </a:rPr>
              <a:t>consent Review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914400"/>
            <a:ext cx="7520940" cy="4114800"/>
          </a:xfrm>
        </p:spPr>
        <p:txBody>
          <a:bodyPr>
            <a:normAutofit lnSpcReduction="10000"/>
          </a:bodyPr>
          <a:lstStyle/>
          <a:p>
            <a:pPr marL="237744" lvl="2" indent="0" algn="ctr">
              <a:buNone/>
            </a:pPr>
            <a:r>
              <a:rPr lang="en-US" sz="1800" b="1" dirty="0"/>
              <a:t> </a:t>
            </a:r>
            <a:r>
              <a:rPr lang="en-US" sz="1800" b="1" dirty="0">
                <a:solidFill>
                  <a:schemeClr val="accent2"/>
                </a:solidFill>
              </a:rPr>
              <a:t>**Answer the phone or email </a:t>
            </a:r>
            <a:r>
              <a:rPr lang="en-US" sz="1800" b="1" dirty="0">
                <a:solidFill>
                  <a:schemeClr val="accent2"/>
                </a:solidFill>
                <a:sym typeface="Wingdings" panose="05000000000000000000" pitchFamily="2" charset="2"/>
              </a:rPr>
              <a:t>**</a:t>
            </a:r>
            <a:endParaRPr lang="en-US" sz="1800" b="1" dirty="0">
              <a:solidFill>
                <a:schemeClr val="accent2"/>
              </a:solidFill>
            </a:endParaRP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000" b="1" dirty="0" smtClean="0"/>
              <a:t>How to prepare:</a:t>
            </a:r>
          </a:p>
          <a:p>
            <a:pPr marL="739775" lvl="3" indent="-273050">
              <a:buFont typeface="Wingdings" panose="05000000000000000000" pitchFamily="2" charset="2"/>
              <a:buChar char="ü"/>
            </a:pPr>
            <a:r>
              <a:rPr lang="en-US" sz="2000" dirty="0" smtClean="0"/>
              <a:t>Have all consent/assent documents, enrollment/master logs, and all notes to files related to the consent/assent process available for review. </a:t>
            </a:r>
          </a:p>
          <a:p>
            <a:pPr marL="581025" lvl="2" indent="-342900">
              <a:buFont typeface="Wingdings" panose="05000000000000000000" pitchFamily="2" charset="2"/>
              <a:buChar char="v"/>
            </a:pPr>
            <a:r>
              <a:rPr lang="en-US" sz="2000" dirty="0" smtClean="0"/>
              <a:t>After review is complete:</a:t>
            </a:r>
          </a:p>
          <a:p>
            <a:pPr marL="809625" lvl="3" indent="-342900">
              <a:buFont typeface="Wingdings" panose="05000000000000000000" pitchFamily="2" charset="2"/>
              <a:buChar char="ü"/>
            </a:pPr>
            <a:r>
              <a:rPr lang="en-US" sz="2000" dirty="0" smtClean="0"/>
              <a:t>A formal report is prepared and reviewed by the Chair of the QA/QI Committee.</a:t>
            </a:r>
          </a:p>
          <a:p>
            <a:pPr marL="809625" lvl="3" indent="-342900">
              <a:buFont typeface="Wingdings" panose="05000000000000000000" pitchFamily="2" charset="2"/>
              <a:buChar char="ü"/>
            </a:pPr>
            <a:r>
              <a:rPr lang="en-US" sz="2000" dirty="0" smtClean="0"/>
              <a:t>A letter summarizing the Committee’s response to the report is sent to the PI, HRPO, OVCR, and the Department/Division head. </a:t>
            </a:r>
          </a:p>
          <a:p>
            <a:pPr marL="809625" lvl="3" indent="-342900">
              <a:buFont typeface="Wingdings" panose="05000000000000000000" pitchFamily="2" charset="2"/>
              <a:buChar char="ü"/>
            </a:pPr>
            <a:r>
              <a:rPr lang="en-US" sz="2000" dirty="0"/>
              <a:t>HRPO will then contact you regarding the findings and appropriate submission/reporting processes.</a:t>
            </a:r>
          </a:p>
        </p:txBody>
      </p:sp>
      <p:pic>
        <p:nvPicPr>
          <p:cNvPr id="7170" name="Picture 2" descr="C:\Users\morrisa\AppData\Local\Microsoft\Windows\Temporary Internet Files\Content.IE5\1D9O12H6\entrevista_guion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419600"/>
            <a:ext cx="2038350" cy="2240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009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1420</TotalTime>
  <Words>1379</Words>
  <Application>Microsoft Office PowerPoint</Application>
  <PresentationFormat>On-screen Show (4:3)</PresentationFormat>
  <Paragraphs>154</Paragraphs>
  <Slides>24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Franklin Gothic Book</vt:lpstr>
      <vt:lpstr>Franklin Gothic Medium</vt:lpstr>
      <vt:lpstr>Tunga</vt:lpstr>
      <vt:lpstr>Wingdings</vt:lpstr>
      <vt:lpstr>Angles</vt:lpstr>
      <vt:lpstr>How to prepare  for an Audit</vt:lpstr>
      <vt:lpstr>External Audits, Inquiries, Inspections and/or Unannounced Visits</vt:lpstr>
      <vt:lpstr>External Audits, Inquiries, Inspections and/or Unannounced Visits</vt:lpstr>
      <vt:lpstr>FDA Warning Letter</vt:lpstr>
      <vt:lpstr>FDA Warning Letter</vt:lpstr>
      <vt:lpstr>External Audits, Inquiries, Inspections and/or Unannounced Visits</vt:lpstr>
      <vt:lpstr>Internal Washington University Audits-Full Review</vt:lpstr>
      <vt:lpstr>Internal Washington University Audits-Full Review</vt:lpstr>
      <vt:lpstr>Internal Washington University Audits- consent Review</vt:lpstr>
      <vt:lpstr>PowerPoint Presentation</vt:lpstr>
      <vt:lpstr>PowerPoint Presentation</vt:lpstr>
      <vt:lpstr>What can You do to avoid non-compliance?</vt:lpstr>
      <vt:lpstr>PowerPoint Presentation</vt:lpstr>
      <vt:lpstr>PowerPoint Presentation</vt:lpstr>
      <vt:lpstr>Attributable</vt:lpstr>
      <vt:lpstr>Legible</vt:lpstr>
      <vt:lpstr>Contemporaneous </vt:lpstr>
      <vt:lpstr>Original</vt:lpstr>
      <vt:lpstr>Accurate </vt:lpstr>
      <vt:lpstr>PowerPoint Presentation</vt:lpstr>
      <vt:lpstr>What can You do to avoid non-compliance?</vt:lpstr>
      <vt:lpstr>What can You do to avoid non-compliance?</vt:lpstr>
      <vt:lpstr>What can You do to avoid non-compliance?</vt:lpstr>
      <vt:lpstr>What can You do to avoid non-compliance?</vt:lpstr>
    </vt:vector>
  </TitlesOfParts>
  <Company>Washington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you need to know about Audits, Inspections and/or Inquiries</dc:title>
  <dc:creator>Morris, Andrea</dc:creator>
  <cp:lastModifiedBy>Brannan, Jessica</cp:lastModifiedBy>
  <cp:revision>85</cp:revision>
  <dcterms:created xsi:type="dcterms:W3CDTF">2017-02-13T17:33:05Z</dcterms:created>
  <dcterms:modified xsi:type="dcterms:W3CDTF">2017-08-23T15:33:45Z</dcterms:modified>
</cp:coreProperties>
</file>