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91" r:id="rId3"/>
    <p:sldId id="292" r:id="rId4"/>
    <p:sldId id="293" r:id="rId5"/>
    <p:sldId id="294" r:id="rId6"/>
    <p:sldId id="295" r:id="rId7"/>
    <p:sldId id="296" r:id="rId8"/>
    <p:sldId id="297" r:id="rId9"/>
    <p:sldId id="298" r:id="rId10"/>
    <p:sldId id="299" r:id="rId11"/>
    <p:sldId id="300" r:id="rId12"/>
    <p:sldId id="259" r:id="rId13"/>
    <p:sldId id="263" r:id="rId14"/>
    <p:sldId id="290" r:id="rId15"/>
    <p:sldId id="265" r:id="rId16"/>
    <p:sldId id="284" r:id="rId17"/>
    <p:sldId id="285" r:id="rId18"/>
    <p:sldId id="282" r:id="rId19"/>
    <p:sldId id="283" r:id="rId20"/>
    <p:sldId id="288" r:id="rId21"/>
    <p:sldId id="289"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EF"/>
    <a:srgbClr val="BA0C2F"/>
    <a:srgbClr val="215732"/>
    <a:srgbClr val="D7D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80993" autoAdjust="0"/>
  </p:normalViewPr>
  <p:slideViewPr>
    <p:cSldViewPr snapToGrid="0">
      <p:cViewPr varScale="1">
        <p:scale>
          <a:sx n="60" d="100"/>
          <a:sy n="60"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prstClr val="black">
                    <a:lumMod val="65000"/>
                    <a:lumOff val="35000"/>
                    <a:alpha val="0"/>
                  </a:prstClr>
                </a:solidFill>
                <a:latin typeface="+mn-lt"/>
                <a:ea typeface="+mn-ea"/>
                <a:cs typeface="+mn-cs"/>
              </a:defRPr>
            </a:pPr>
            <a:r>
              <a:rPr lang="en-US">
                <a:solidFill>
                  <a:prstClr val="black">
                    <a:lumMod val="65000"/>
                    <a:lumOff val="35000"/>
                    <a:alpha val="0"/>
                  </a:prstClr>
                </a:solidFill>
              </a:rPr>
              <a:t>                     </a:t>
            </a:r>
          </a:p>
        </c:rich>
      </c:tx>
      <c:layout>
        <c:manualLayout>
          <c:xMode val="edge"/>
          <c:yMode val="edge"/>
          <c:x val="3.1722126531915924E-2"/>
          <c:y val="0.84313394748869119"/>
        </c:manualLayout>
      </c:layout>
      <c:overlay val="0"/>
      <c:spPr>
        <a:noFill/>
        <a:ln>
          <a:solidFill>
            <a:srgbClr val="FFC000">
              <a:alpha val="0"/>
            </a:srgbClr>
          </a:solidFill>
        </a:ln>
        <a:effectLst/>
      </c:spPr>
      <c:txPr>
        <a:bodyPr rot="0" spcFirstLastPara="1" vertOverflow="ellipsis" vert="horz" wrap="square" anchor="ctr" anchorCtr="1"/>
        <a:lstStyle/>
        <a:p>
          <a:pPr>
            <a:defRPr sz="1862" b="0" i="0" u="none" strike="noStrike" kern="1200" spc="0" baseline="0">
              <a:solidFill>
                <a:prstClr val="black">
                  <a:lumMod val="65000"/>
                  <a:lumOff val="35000"/>
                  <a:alpha val="0"/>
                </a:prst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rgbClr val="8A2C82"/>
              </a:solidFill>
              <a:ln w="19050">
                <a:solidFill>
                  <a:schemeClr val="lt1"/>
                </a:solidFill>
              </a:ln>
              <a:effectLst/>
            </c:spPr>
            <c:extLst>
              <c:ext xmlns:c16="http://schemas.microsoft.com/office/drawing/2014/chart" uri="{C3380CC4-5D6E-409C-BE32-E72D297353CC}">
                <c16:uniqueId val="{00000001-A2C2-F641-B2CF-E9363764A6A8}"/>
              </c:ext>
            </c:extLst>
          </c:dPt>
          <c:dPt>
            <c:idx val="1"/>
            <c:bubble3D val="0"/>
            <c:spPr>
              <a:solidFill>
                <a:srgbClr val="404653"/>
              </a:solidFill>
              <a:ln w="19050">
                <a:solidFill>
                  <a:schemeClr val="lt1"/>
                </a:solidFill>
              </a:ln>
              <a:effectLst/>
            </c:spPr>
            <c:extLst>
              <c:ext xmlns:c16="http://schemas.microsoft.com/office/drawing/2014/chart" uri="{C3380CC4-5D6E-409C-BE32-E72D297353CC}">
                <c16:uniqueId val="{00000003-A2C2-F641-B2CF-E9363764A6A8}"/>
              </c:ext>
            </c:extLst>
          </c:dPt>
          <c:dPt>
            <c:idx val="2"/>
            <c:bubble3D val="0"/>
            <c:spPr>
              <a:solidFill>
                <a:srgbClr val="A8B8BE"/>
              </a:solidFill>
              <a:ln w="19050">
                <a:solidFill>
                  <a:schemeClr val="lt1"/>
                </a:solidFill>
              </a:ln>
              <a:effectLst/>
            </c:spPr>
            <c:extLst>
              <c:ext xmlns:c16="http://schemas.microsoft.com/office/drawing/2014/chart" uri="{C3380CC4-5D6E-409C-BE32-E72D297353CC}">
                <c16:uniqueId val="{00000005-A2C2-F641-B2CF-E9363764A6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C2-F641-B2CF-E9363764A6A8}"/>
              </c:ext>
            </c:extLst>
          </c:dPt>
          <c:dLbls>
            <c:dLbl>
              <c:idx val="0"/>
              <c:layout>
                <c:manualLayout>
                  <c:x val="-0.10848003551306834"/>
                  <c:y val="0.1349065603234972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C2-F641-B2CF-E9363764A6A8}"/>
                </c:ext>
              </c:extLst>
            </c:dLbl>
            <c:dLbl>
              <c:idx val="1"/>
              <c:layout>
                <c:manualLayout>
                  <c:x val="-0.22065131953818098"/>
                  <c:y val="-0.1138443101351590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909400094690044"/>
                      <c:h val="6.788494787505514E-2"/>
                    </c:manualLayout>
                  </c15:layout>
                </c:ext>
                <c:ext xmlns:c16="http://schemas.microsoft.com/office/drawing/2014/chart" uri="{C3380CC4-5D6E-409C-BE32-E72D297353CC}">
                  <c16:uniqueId val="{00000003-A2C2-F641-B2CF-E9363764A6A8}"/>
                </c:ext>
              </c:extLst>
            </c:dLbl>
            <c:dLbl>
              <c:idx val="2"/>
              <c:layout>
                <c:manualLayout>
                  <c:x val="0.22684287847413101"/>
                  <c:y val="-1.479360237359962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C2-F641-B2CF-E9363764A6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c:formatCode>
                <c:ptCount val="4"/>
                <c:pt idx="0">
                  <c:v>0.14000000000000001</c:v>
                </c:pt>
                <c:pt idx="1">
                  <c:v>0.36</c:v>
                </c:pt>
                <c:pt idx="2">
                  <c:v>0.5</c:v>
                </c:pt>
              </c:numCache>
            </c:numRef>
          </c:val>
          <c:extLst>
            <c:ext xmlns:c16="http://schemas.microsoft.com/office/drawing/2014/chart" uri="{C3380CC4-5D6E-409C-BE32-E72D297353CC}">
              <c16:uniqueId val="{00000008-A2C2-F641-B2CF-E9363764A6A8}"/>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8A2C82"/>
              </a:solidFill>
              <a:ln w="19050">
                <a:solidFill>
                  <a:schemeClr val="lt1"/>
                </a:solidFill>
              </a:ln>
              <a:effectLst/>
            </c:spPr>
            <c:extLst>
              <c:ext xmlns:c16="http://schemas.microsoft.com/office/drawing/2014/chart" uri="{C3380CC4-5D6E-409C-BE32-E72D297353CC}">
                <c16:uniqueId val="{00000001-1019-4C4D-91CF-1C0068C7127D}"/>
              </c:ext>
            </c:extLst>
          </c:dPt>
          <c:dPt>
            <c:idx val="1"/>
            <c:bubble3D val="0"/>
            <c:spPr>
              <a:solidFill>
                <a:srgbClr val="404653"/>
              </a:solidFill>
              <a:ln w="19050">
                <a:solidFill>
                  <a:schemeClr val="lt1"/>
                </a:solidFill>
              </a:ln>
              <a:effectLst/>
            </c:spPr>
            <c:extLst>
              <c:ext xmlns:c16="http://schemas.microsoft.com/office/drawing/2014/chart" uri="{C3380CC4-5D6E-409C-BE32-E72D297353CC}">
                <c16:uniqueId val="{00000003-1019-4C4D-91CF-1C0068C7127D}"/>
              </c:ext>
            </c:extLst>
          </c:dPt>
          <c:dPt>
            <c:idx val="2"/>
            <c:bubble3D val="0"/>
            <c:spPr>
              <a:solidFill>
                <a:srgbClr val="676B76"/>
              </a:solidFill>
              <a:ln w="19050">
                <a:solidFill>
                  <a:schemeClr val="lt1"/>
                </a:solidFill>
              </a:ln>
              <a:effectLst/>
            </c:spPr>
            <c:extLst>
              <c:ext xmlns:c16="http://schemas.microsoft.com/office/drawing/2014/chart" uri="{C3380CC4-5D6E-409C-BE32-E72D297353CC}">
                <c16:uniqueId val="{00000005-1019-4C4D-91CF-1C0068C7127D}"/>
              </c:ext>
            </c:extLst>
          </c:dPt>
          <c:dPt>
            <c:idx val="3"/>
            <c:bubble3D val="0"/>
            <c:spPr>
              <a:solidFill>
                <a:srgbClr val="A8B8BE"/>
              </a:solidFill>
              <a:ln w="19050">
                <a:solidFill>
                  <a:schemeClr val="lt1"/>
                </a:solidFill>
              </a:ln>
              <a:effectLst/>
            </c:spPr>
            <c:extLst>
              <c:ext xmlns:c16="http://schemas.microsoft.com/office/drawing/2014/chart" uri="{C3380CC4-5D6E-409C-BE32-E72D297353CC}">
                <c16:uniqueId val="{00000007-1019-4C4D-91CF-1C0068C712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19-4C4D-91CF-1C0068C7127D}"/>
              </c:ext>
            </c:extLst>
          </c:dPt>
          <c:dLbls>
            <c:dLbl>
              <c:idx val="0"/>
              <c:layout>
                <c:manualLayout>
                  <c:x val="-0.15847514830604109"/>
                  <c:y val="0.138936681578832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19-4C4D-91CF-1C0068C7127D}"/>
                </c:ext>
              </c:extLst>
            </c:dLbl>
            <c:dLbl>
              <c:idx val="1"/>
              <c:layout>
                <c:manualLayout>
                  <c:x val="-0.16014492595148669"/>
                  <c:y val="-8.880393405333636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6861029109221518"/>
                      <c:h val="7.7488539793496986E-2"/>
                    </c:manualLayout>
                  </c15:layout>
                </c:ext>
                <c:ext xmlns:c16="http://schemas.microsoft.com/office/drawing/2014/chart" uri="{C3380CC4-5D6E-409C-BE32-E72D297353CC}">
                  <c16:uniqueId val="{00000003-1019-4C4D-91CF-1C0068C7127D}"/>
                </c:ext>
              </c:extLst>
            </c:dLbl>
            <c:dLbl>
              <c:idx val="2"/>
              <c:layout>
                <c:manualLayout>
                  <c:x val="-8.2641658806669765E-2"/>
                  <c:y val="-0.12523650145719684"/>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019-4C4D-91CF-1C0068C7127D}"/>
                </c:ext>
              </c:extLst>
            </c:dLbl>
            <c:dLbl>
              <c:idx val="3"/>
              <c:layout>
                <c:manualLayout>
                  <c:x val="0.23535502140553929"/>
                  <c:y val="-5.824098874623601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019-4C4D-91CF-1C0068C712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2"/>
                <c:pt idx="0">
                  <c:v>1st Qtr</c:v>
                </c:pt>
                <c:pt idx="1">
                  <c:v>2nd Qtr</c:v>
                </c:pt>
              </c:strCache>
            </c:strRef>
          </c:cat>
          <c:val>
            <c:numRef>
              <c:f>Sheet1!$B$2:$B$6</c:f>
              <c:numCache>
                <c:formatCode>0%</c:formatCode>
                <c:ptCount val="5"/>
                <c:pt idx="0">
                  <c:v>0.27</c:v>
                </c:pt>
                <c:pt idx="1">
                  <c:v>0.13</c:v>
                </c:pt>
                <c:pt idx="2">
                  <c:v>7.0000000000000007E-2</c:v>
                </c:pt>
                <c:pt idx="3">
                  <c:v>0.53</c:v>
                </c:pt>
              </c:numCache>
            </c:numRef>
          </c:val>
          <c:extLst>
            <c:ext xmlns:c16="http://schemas.microsoft.com/office/drawing/2014/chart" uri="{C3380CC4-5D6E-409C-BE32-E72D297353CC}">
              <c16:uniqueId val="{0000000A-1019-4C4D-91CF-1C0068C7127D}"/>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8A2C82"/>
              </a:solidFill>
              <a:ln w="19050">
                <a:solidFill>
                  <a:schemeClr val="lt1"/>
                </a:solidFill>
              </a:ln>
              <a:effectLst/>
            </c:spPr>
            <c:extLst>
              <c:ext xmlns:c16="http://schemas.microsoft.com/office/drawing/2014/chart" uri="{C3380CC4-5D6E-409C-BE32-E72D297353CC}">
                <c16:uniqueId val="{00000001-AA41-AC4A-9607-0BAF35BC682B}"/>
              </c:ext>
            </c:extLst>
          </c:dPt>
          <c:dPt>
            <c:idx val="1"/>
            <c:bubble3D val="0"/>
            <c:spPr>
              <a:solidFill>
                <a:srgbClr val="404653"/>
              </a:solidFill>
              <a:ln w="19050">
                <a:solidFill>
                  <a:schemeClr val="lt1"/>
                </a:solidFill>
              </a:ln>
              <a:effectLst/>
            </c:spPr>
            <c:extLst>
              <c:ext xmlns:c16="http://schemas.microsoft.com/office/drawing/2014/chart" uri="{C3380CC4-5D6E-409C-BE32-E72D297353CC}">
                <c16:uniqueId val="{00000003-AA41-AC4A-9607-0BAF35BC682B}"/>
              </c:ext>
            </c:extLst>
          </c:dPt>
          <c:dPt>
            <c:idx val="2"/>
            <c:bubble3D val="0"/>
            <c:spPr>
              <a:solidFill>
                <a:srgbClr val="A8B8BE"/>
              </a:solidFill>
              <a:ln w="19050">
                <a:solidFill>
                  <a:schemeClr val="lt1"/>
                </a:solidFill>
              </a:ln>
              <a:effectLst/>
            </c:spPr>
            <c:extLst>
              <c:ext xmlns:c16="http://schemas.microsoft.com/office/drawing/2014/chart" uri="{C3380CC4-5D6E-409C-BE32-E72D297353CC}">
                <c16:uniqueId val="{00000005-AA41-AC4A-9607-0BAF35BC68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A41-AC4A-9607-0BAF35BC682B}"/>
              </c:ext>
            </c:extLst>
          </c:dPt>
          <c:dLbls>
            <c:dLbl>
              <c:idx val="0"/>
              <c:layout>
                <c:manualLayout>
                  <c:x val="-0.15847514830604109"/>
                  <c:y val="0.138936681578832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41-AC4A-9607-0BAF35BC682B}"/>
                </c:ext>
              </c:extLst>
            </c:dLbl>
            <c:dLbl>
              <c:idx val="1"/>
              <c:layout>
                <c:manualLayout>
                  <c:x val="0.19990055141493857"/>
                  <c:y val="-0.1896431421020876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6861029109221518"/>
                      <c:h val="7.7488539793496986E-2"/>
                    </c:manualLayout>
                  </c15:layout>
                </c:ext>
                <c:ext xmlns:c16="http://schemas.microsoft.com/office/drawing/2014/chart" uri="{C3380CC4-5D6E-409C-BE32-E72D297353CC}">
                  <c16:uniqueId val="{00000003-AA41-AC4A-9607-0BAF35BC682B}"/>
                </c:ext>
              </c:extLst>
            </c:dLbl>
            <c:dLbl>
              <c:idx val="2"/>
              <c:layout>
                <c:manualLayout>
                  <c:x val="0.22684287847413101"/>
                  <c:y val="-1.479360237359962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41-AC4A-9607-0BAF35BC68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0%</c:formatCode>
                <c:ptCount val="4"/>
                <c:pt idx="0">
                  <c:v>0.28999999999999998</c:v>
                </c:pt>
                <c:pt idx="1">
                  <c:v>0.71</c:v>
                </c:pt>
              </c:numCache>
            </c:numRef>
          </c:val>
          <c:extLst>
            <c:ext xmlns:c16="http://schemas.microsoft.com/office/drawing/2014/chart" uri="{C3380CC4-5D6E-409C-BE32-E72D297353CC}">
              <c16:uniqueId val="{00000008-AA41-AC4A-9607-0BAF35BC682B}"/>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8AE94-6A48-4483-8A0E-7D33E45F0C8A}" type="doc">
      <dgm:prSet loTypeId="urn:microsoft.com/office/officeart/2008/layout/PictureStrips" loCatId="list" qsTypeId="urn:microsoft.com/office/officeart/2005/8/quickstyle/simple1" qsCatId="simple" csTypeId="urn:microsoft.com/office/officeart/2005/8/colors/accent1_2" csCatId="accent1" phldr="1"/>
      <dgm:spPr/>
    </dgm:pt>
    <dgm:pt modelId="{6A1A0259-67CA-4802-BB98-99507F5FA64F}">
      <dgm:prSet phldrT="[Text]" custT="1"/>
      <dgm:spPr>
        <a:ln>
          <a:solidFill>
            <a:srgbClr val="800000"/>
          </a:solidFill>
        </a:ln>
      </dgm:spPr>
      <dgm:t>
        <a:bodyPr/>
        <a:lstStyle/>
        <a:p>
          <a:r>
            <a:rPr lang="en-US" sz="1600" dirty="0">
              <a:solidFill>
                <a:srgbClr val="6C7373"/>
              </a:solidFill>
              <a:latin typeface="Arial" charset="0"/>
              <a:ea typeface="Arial" charset="0"/>
              <a:cs typeface="Arial" charset="0"/>
            </a:rPr>
            <a:t>Alert faculty to new funding opportunities</a:t>
          </a:r>
          <a:endParaRPr lang="en-US" sz="1600" dirty="0"/>
        </a:p>
      </dgm:t>
    </dgm:pt>
    <dgm:pt modelId="{4031602C-6BF5-4DAA-9AEA-567C5BD5F345}" type="parTrans" cxnId="{7339FD3D-CC6D-48DD-A2FD-F8558D36EDE7}">
      <dgm:prSet/>
      <dgm:spPr/>
      <dgm:t>
        <a:bodyPr/>
        <a:lstStyle/>
        <a:p>
          <a:endParaRPr lang="en-US" sz="1600"/>
        </a:p>
      </dgm:t>
    </dgm:pt>
    <dgm:pt modelId="{2C3F31E6-7A2C-47BE-B541-7693C1D1D01E}" type="sibTrans" cxnId="{7339FD3D-CC6D-48DD-A2FD-F8558D36EDE7}">
      <dgm:prSet/>
      <dgm:spPr/>
      <dgm:t>
        <a:bodyPr/>
        <a:lstStyle/>
        <a:p>
          <a:endParaRPr lang="en-US" sz="1600"/>
        </a:p>
      </dgm:t>
    </dgm:pt>
    <dgm:pt modelId="{C3D24436-5F39-4729-A5AE-A87C10B376CC}">
      <dgm:prSet custT="1"/>
      <dgm:spPr>
        <a:ln>
          <a:solidFill>
            <a:srgbClr val="800000"/>
          </a:solidFill>
        </a:ln>
      </dgm:spPr>
      <dgm:t>
        <a:bodyPr/>
        <a:lstStyle/>
        <a:p>
          <a:r>
            <a:rPr lang="en-US" sz="1600" dirty="0">
              <a:solidFill>
                <a:srgbClr val="6C7373"/>
              </a:solidFill>
              <a:latin typeface="Arial" charset="0"/>
              <a:ea typeface="Arial" charset="0"/>
              <a:cs typeface="Arial" charset="0"/>
            </a:rPr>
            <a:t>Manage the Institutional internal selections process</a:t>
          </a:r>
        </a:p>
      </dgm:t>
    </dgm:pt>
    <dgm:pt modelId="{3D952EB4-8EF8-41C4-B8B4-676E8C096B30}" type="parTrans" cxnId="{5B2FAE03-3CD8-4B5E-A430-0F7512957A1D}">
      <dgm:prSet/>
      <dgm:spPr/>
      <dgm:t>
        <a:bodyPr/>
        <a:lstStyle/>
        <a:p>
          <a:endParaRPr lang="en-US" sz="1600"/>
        </a:p>
      </dgm:t>
    </dgm:pt>
    <dgm:pt modelId="{F6636483-DF27-4811-990E-0F192541953D}" type="sibTrans" cxnId="{5B2FAE03-3CD8-4B5E-A430-0F7512957A1D}">
      <dgm:prSet/>
      <dgm:spPr/>
      <dgm:t>
        <a:bodyPr/>
        <a:lstStyle/>
        <a:p>
          <a:endParaRPr lang="en-US" sz="1600"/>
        </a:p>
      </dgm:t>
    </dgm:pt>
    <dgm:pt modelId="{E9725F22-478D-48FA-B936-7A9D19EE1AFB}">
      <dgm:prSet custT="1"/>
      <dgm:spPr>
        <a:ln>
          <a:solidFill>
            <a:srgbClr val="800000"/>
          </a:solidFill>
        </a:ln>
      </dgm:spPr>
      <dgm:t>
        <a:bodyPr/>
        <a:lstStyle/>
        <a:p>
          <a:r>
            <a:rPr lang="en-US" sz="1600" dirty="0">
              <a:solidFill>
                <a:srgbClr val="6C7373"/>
              </a:solidFill>
              <a:latin typeface="Arial" charset="0"/>
              <a:ea typeface="Arial" charset="0"/>
              <a:cs typeface="Arial" charset="0"/>
            </a:rPr>
            <a:t>Provide guidance and tools for development of cross-disciplinary research centers</a:t>
          </a:r>
        </a:p>
      </dgm:t>
    </dgm:pt>
    <dgm:pt modelId="{3D080CE8-EA97-469D-903D-B3981746223C}" type="parTrans" cxnId="{40AFF70C-E246-4563-B665-E5EB5F75BC65}">
      <dgm:prSet/>
      <dgm:spPr/>
      <dgm:t>
        <a:bodyPr/>
        <a:lstStyle/>
        <a:p>
          <a:endParaRPr lang="en-US" sz="1600"/>
        </a:p>
      </dgm:t>
    </dgm:pt>
    <dgm:pt modelId="{9E4BD8E9-1C74-43E1-9358-8AB7A39BDEC8}" type="sibTrans" cxnId="{40AFF70C-E246-4563-B665-E5EB5F75BC65}">
      <dgm:prSet/>
      <dgm:spPr/>
      <dgm:t>
        <a:bodyPr/>
        <a:lstStyle/>
        <a:p>
          <a:endParaRPr lang="en-US" sz="1600"/>
        </a:p>
      </dgm:t>
    </dgm:pt>
    <dgm:pt modelId="{D3591592-D82F-46C2-B547-1CBAE08CA1C8}">
      <dgm:prSet custT="1"/>
      <dgm:spPr>
        <a:ln>
          <a:solidFill>
            <a:srgbClr val="800000"/>
          </a:solidFill>
        </a:ln>
      </dgm:spPr>
      <dgm:t>
        <a:bodyPr/>
        <a:lstStyle/>
        <a:p>
          <a:r>
            <a:rPr lang="en-US" sz="1600">
              <a:solidFill>
                <a:srgbClr val="6C7373"/>
              </a:solidFill>
              <a:latin typeface="Arial" charset="0"/>
              <a:ea typeface="Arial" charset="0"/>
              <a:cs typeface="Arial" charset="0"/>
            </a:rPr>
            <a:t>Host informational events and resources for grant writing</a:t>
          </a:r>
          <a:endParaRPr lang="en-US" sz="1600" dirty="0">
            <a:solidFill>
              <a:srgbClr val="6C7373"/>
            </a:solidFill>
            <a:latin typeface="Arial" charset="0"/>
            <a:ea typeface="Arial" charset="0"/>
            <a:cs typeface="Arial" charset="0"/>
          </a:endParaRPr>
        </a:p>
      </dgm:t>
    </dgm:pt>
    <dgm:pt modelId="{B43C5D26-EBE3-477D-817B-723195396E38}" type="parTrans" cxnId="{B2B20D01-CF7F-419E-96B7-E34F5BFF98D1}">
      <dgm:prSet/>
      <dgm:spPr/>
      <dgm:t>
        <a:bodyPr/>
        <a:lstStyle/>
        <a:p>
          <a:endParaRPr lang="en-US" sz="1600"/>
        </a:p>
      </dgm:t>
    </dgm:pt>
    <dgm:pt modelId="{1F7936CE-6B87-4232-B2C2-1A24653D3AF1}" type="sibTrans" cxnId="{B2B20D01-CF7F-419E-96B7-E34F5BFF98D1}">
      <dgm:prSet/>
      <dgm:spPr/>
      <dgm:t>
        <a:bodyPr/>
        <a:lstStyle/>
        <a:p>
          <a:endParaRPr lang="en-US" sz="1600"/>
        </a:p>
      </dgm:t>
    </dgm:pt>
    <dgm:pt modelId="{C1241D0F-F945-418E-A87B-A3E2F8245CEF}">
      <dgm:prSet custT="1"/>
      <dgm:spPr>
        <a:ln>
          <a:solidFill>
            <a:srgbClr val="800000"/>
          </a:solidFill>
        </a:ln>
      </dgm:spPr>
      <dgm:t>
        <a:bodyPr/>
        <a:lstStyle/>
        <a:p>
          <a:r>
            <a:rPr lang="en-US" sz="1600">
              <a:solidFill>
                <a:srgbClr val="6C7373"/>
              </a:solidFill>
              <a:latin typeface="Arial" charset="0"/>
              <a:ea typeface="Arial" charset="0"/>
              <a:cs typeface="Arial" charset="0"/>
            </a:rPr>
            <a:t>Oversee OVCR </a:t>
          </a:r>
          <a:r>
            <a:rPr lang="en-US" sz="1600" dirty="0">
              <a:solidFill>
                <a:srgbClr val="6C7373"/>
              </a:solidFill>
              <a:latin typeface="Arial" charset="0"/>
              <a:ea typeface="Arial" charset="0"/>
              <a:cs typeface="Arial" charset="0"/>
            </a:rPr>
            <a:t>seed funding and Here and Next Seed Funding Programs</a:t>
          </a:r>
        </a:p>
      </dgm:t>
    </dgm:pt>
    <dgm:pt modelId="{6B67704C-E0BE-4B8F-AB22-5F3A5ECB3D03}" type="parTrans" cxnId="{F30F1B70-6B83-44F8-857E-F2E5EF9B2BAE}">
      <dgm:prSet/>
      <dgm:spPr/>
      <dgm:t>
        <a:bodyPr/>
        <a:lstStyle/>
        <a:p>
          <a:endParaRPr lang="en-US" sz="1600"/>
        </a:p>
      </dgm:t>
    </dgm:pt>
    <dgm:pt modelId="{29A8D0E6-5D05-40F0-A3EF-697ABB34B743}" type="sibTrans" cxnId="{F30F1B70-6B83-44F8-857E-F2E5EF9B2BAE}">
      <dgm:prSet/>
      <dgm:spPr/>
      <dgm:t>
        <a:bodyPr/>
        <a:lstStyle/>
        <a:p>
          <a:endParaRPr lang="en-US" sz="1600"/>
        </a:p>
      </dgm:t>
    </dgm:pt>
    <dgm:pt modelId="{B5D66B70-3BBA-4AC8-ABC3-24B3F3A1ACBC}">
      <dgm:prSet custT="1"/>
      <dgm:spPr>
        <a:ln>
          <a:solidFill>
            <a:srgbClr val="800000"/>
          </a:solidFill>
        </a:ln>
      </dgm:spPr>
      <dgm:t>
        <a:bodyPr/>
        <a:lstStyle/>
        <a:p>
          <a:r>
            <a:rPr lang="en-US" sz="1600" dirty="0">
              <a:solidFill>
                <a:srgbClr val="6C7373"/>
              </a:solidFill>
              <a:latin typeface="Arial" charset="0"/>
              <a:ea typeface="Arial" charset="0"/>
              <a:cs typeface="Arial" charset="0"/>
            </a:rPr>
            <a:t>Facilitate cross-disciplinary team science</a:t>
          </a:r>
        </a:p>
      </dgm:t>
    </dgm:pt>
    <dgm:pt modelId="{F647F8CE-0412-4786-8CEC-4D75DE4CEA86}" type="parTrans" cxnId="{FCA2CC35-FF33-4E2B-B1CF-58C0B2EF41ED}">
      <dgm:prSet/>
      <dgm:spPr/>
      <dgm:t>
        <a:bodyPr/>
        <a:lstStyle/>
        <a:p>
          <a:endParaRPr lang="en-US" sz="1600"/>
        </a:p>
      </dgm:t>
    </dgm:pt>
    <dgm:pt modelId="{D9AD2C00-1287-47B1-9F05-4D6E97F94F92}" type="sibTrans" cxnId="{FCA2CC35-FF33-4E2B-B1CF-58C0B2EF41ED}">
      <dgm:prSet/>
      <dgm:spPr/>
      <dgm:t>
        <a:bodyPr/>
        <a:lstStyle/>
        <a:p>
          <a:endParaRPr lang="en-US" sz="1600"/>
        </a:p>
      </dgm:t>
    </dgm:pt>
    <dgm:pt modelId="{7F9FD03F-6D75-45EC-92C5-EECC21940627}" type="pres">
      <dgm:prSet presAssocID="{5EA8AE94-6A48-4483-8A0E-7D33E45F0C8A}" presName="Name0" presStyleCnt="0">
        <dgm:presLayoutVars>
          <dgm:dir/>
          <dgm:resizeHandles val="exact"/>
        </dgm:presLayoutVars>
      </dgm:prSet>
      <dgm:spPr/>
    </dgm:pt>
    <dgm:pt modelId="{D231D6D4-FC41-475C-A58A-48049291549F}" type="pres">
      <dgm:prSet presAssocID="{6A1A0259-67CA-4802-BB98-99507F5FA64F}" presName="composite" presStyleCnt="0"/>
      <dgm:spPr/>
    </dgm:pt>
    <dgm:pt modelId="{C381EE9E-B8E9-4902-B3E5-84275FE4BFEA}" type="pres">
      <dgm:prSet presAssocID="{6A1A0259-67CA-4802-BB98-99507F5FA64F}" presName="rect1" presStyleLbl="trAlignAcc1" presStyleIdx="0" presStyleCnt="6">
        <dgm:presLayoutVars>
          <dgm:bulletEnabled val="1"/>
        </dgm:presLayoutVars>
      </dgm:prSet>
      <dgm:spPr/>
    </dgm:pt>
    <dgm:pt modelId="{8E740B51-CD38-4355-B407-F234AD8FDF22}" type="pres">
      <dgm:prSet presAssocID="{6A1A0259-67CA-4802-BB98-99507F5FA64F}" presName="rect2" presStyleLbl="fgImgPlac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51" t="1729" r="-3049" b="28471"/>
          </a:stretch>
        </a:blipFill>
        <a:ln>
          <a:noFill/>
        </a:ln>
      </dgm:spPr>
    </dgm:pt>
    <dgm:pt modelId="{2AE40C63-F315-43DF-912F-6BFC976C2174}" type="pres">
      <dgm:prSet presAssocID="{2C3F31E6-7A2C-47BE-B541-7693C1D1D01E}" presName="sibTrans" presStyleCnt="0"/>
      <dgm:spPr/>
    </dgm:pt>
    <dgm:pt modelId="{BDBF85C6-C484-4546-862A-3AE16F3764CE}" type="pres">
      <dgm:prSet presAssocID="{C3D24436-5F39-4729-A5AE-A87C10B376CC}" presName="composite" presStyleCnt="0"/>
      <dgm:spPr/>
    </dgm:pt>
    <dgm:pt modelId="{D93ACA82-F616-4557-9DC4-2CD230C9F936}" type="pres">
      <dgm:prSet presAssocID="{C3D24436-5F39-4729-A5AE-A87C10B376CC}" presName="rect1" presStyleLbl="trAlignAcc1" presStyleIdx="1" presStyleCnt="6">
        <dgm:presLayoutVars>
          <dgm:bulletEnabled val="1"/>
        </dgm:presLayoutVars>
      </dgm:prSet>
      <dgm:spPr/>
    </dgm:pt>
    <dgm:pt modelId="{AF6E6FA7-3887-42CE-9C06-87F755ED9A80}" type="pres">
      <dgm:prSet presAssocID="{C3D24436-5F39-4729-A5AE-A87C10B376CC}" presName="rect2" presStyleLbl="fgImgPlace1" presStyleIdx="1" presStyleCnt="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54" t="-866" r="843" b="34526"/>
          </a:stretch>
        </a:blipFill>
        <a:ln>
          <a:noFill/>
        </a:ln>
      </dgm:spPr>
    </dgm:pt>
    <dgm:pt modelId="{E7FD87E0-6675-4EC0-B2B2-A1D9AFC589E3}" type="pres">
      <dgm:prSet presAssocID="{F6636483-DF27-4811-990E-0F192541953D}" presName="sibTrans" presStyleCnt="0"/>
      <dgm:spPr/>
    </dgm:pt>
    <dgm:pt modelId="{63A47026-0401-4282-943B-E96285C8632D}" type="pres">
      <dgm:prSet presAssocID="{E9725F22-478D-48FA-B936-7A9D19EE1AFB}" presName="composite" presStyleCnt="0"/>
      <dgm:spPr/>
    </dgm:pt>
    <dgm:pt modelId="{7EBD28F3-E7B7-46D5-8D71-3C055A13CB7E}" type="pres">
      <dgm:prSet presAssocID="{E9725F22-478D-48FA-B936-7A9D19EE1AFB}" presName="rect1" presStyleLbl="trAlignAcc1" presStyleIdx="2" presStyleCnt="6">
        <dgm:presLayoutVars>
          <dgm:bulletEnabled val="1"/>
        </dgm:presLayoutVars>
      </dgm:prSet>
      <dgm:spPr/>
    </dgm:pt>
    <dgm:pt modelId="{3C496FEB-8398-4522-95E3-F3B0F24AD9A5}" type="pres">
      <dgm:prSet presAssocID="{E9725F22-478D-48FA-B936-7A9D19EE1AFB}" presName="rect2" presStyleLbl="fgImgPlace1" presStyleIdx="2"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44" t="1728" r="2970" b="34216"/>
          </a:stretch>
        </a:blipFill>
        <a:ln>
          <a:noFill/>
        </a:ln>
      </dgm:spPr>
    </dgm:pt>
    <dgm:pt modelId="{1F1469B8-5078-4F32-878F-8FF4D30549A4}" type="pres">
      <dgm:prSet presAssocID="{9E4BD8E9-1C74-43E1-9358-8AB7A39BDEC8}" presName="sibTrans" presStyleCnt="0"/>
      <dgm:spPr/>
    </dgm:pt>
    <dgm:pt modelId="{02356239-7CAE-4B26-BF80-6C1ED4FD1B9E}" type="pres">
      <dgm:prSet presAssocID="{D3591592-D82F-46C2-B547-1CBAE08CA1C8}" presName="composite" presStyleCnt="0"/>
      <dgm:spPr/>
    </dgm:pt>
    <dgm:pt modelId="{468BC031-29FE-4925-B713-F4688260BE1A}" type="pres">
      <dgm:prSet presAssocID="{D3591592-D82F-46C2-B547-1CBAE08CA1C8}" presName="rect1" presStyleLbl="trAlignAcc1" presStyleIdx="3" presStyleCnt="6">
        <dgm:presLayoutVars>
          <dgm:bulletEnabled val="1"/>
        </dgm:presLayoutVars>
      </dgm:prSet>
      <dgm:spPr/>
    </dgm:pt>
    <dgm:pt modelId="{F3C0A2FC-9D5B-43E5-9B74-C41EA8A8F26B}" type="pres">
      <dgm:prSet presAssocID="{D3591592-D82F-46C2-B547-1CBAE08CA1C8}" presName="rect2" presStyleLbl="fgImgPlace1" presStyleIdx="3" presStyleCnt="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54" t="-867" r="-1508" b="32958"/>
          </a:stretch>
        </a:blipFill>
        <a:ln>
          <a:noFill/>
        </a:ln>
      </dgm:spPr>
    </dgm:pt>
    <dgm:pt modelId="{B2DBFD30-A72A-424E-A5C6-832A36F37833}" type="pres">
      <dgm:prSet presAssocID="{1F7936CE-6B87-4232-B2C2-1A24653D3AF1}" presName="sibTrans" presStyleCnt="0"/>
      <dgm:spPr/>
    </dgm:pt>
    <dgm:pt modelId="{A23BBDBE-59C8-48C7-986E-D5031BCA7AF2}" type="pres">
      <dgm:prSet presAssocID="{C1241D0F-F945-418E-A87B-A3E2F8245CEF}" presName="composite" presStyleCnt="0"/>
      <dgm:spPr/>
    </dgm:pt>
    <dgm:pt modelId="{4D4E3620-1149-4CA2-9BFD-2338A4DFFA6C}" type="pres">
      <dgm:prSet presAssocID="{C1241D0F-F945-418E-A87B-A3E2F8245CEF}" presName="rect1" presStyleLbl="trAlignAcc1" presStyleIdx="4" presStyleCnt="6">
        <dgm:presLayoutVars>
          <dgm:bulletEnabled val="1"/>
        </dgm:presLayoutVars>
      </dgm:prSet>
      <dgm:spPr/>
    </dgm:pt>
    <dgm:pt modelId="{A1A4D704-5AAA-4601-858D-849A9E561527}" type="pres">
      <dgm:prSet presAssocID="{C1241D0F-F945-418E-A87B-A3E2F8245CEF}" presName="rect2" presStyleLbl="fgImgPlace1" presStyleIdx="4" presStyleCnt="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943" t="-865" r="1503" b="35828"/>
          </a:stretch>
        </a:blipFill>
        <a:ln>
          <a:noFill/>
        </a:ln>
      </dgm:spPr>
    </dgm:pt>
    <dgm:pt modelId="{659F6457-FDAC-437B-9611-4D62DBDD6CC4}" type="pres">
      <dgm:prSet presAssocID="{29A8D0E6-5D05-40F0-A3EF-697ABB34B743}" presName="sibTrans" presStyleCnt="0"/>
      <dgm:spPr/>
    </dgm:pt>
    <dgm:pt modelId="{CBAC83D0-5B54-4866-9ABD-D3F192DC1D25}" type="pres">
      <dgm:prSet presAssocID="{B5D66B70-3BBA-4AC8-ABC3-24B3F3A1ACBC}" presName="composite" presStyleCnt="0"/>
      <dgm:spPr/>
    </dgm:pt>
    <dgm:pt modelId="{0237ED36-416A-4DEB-A518-0D6653D502D5}" type="pres">
      <dgm:prSet presAssocID="{B5D66B70-3BBA-4AC8-ABC3-24B3F3A1ACBC}" presName="rect1" presStyleLbl="trAlignAcc1" presStyleIdx="5" presStyleCnt="6">
        <dgm:presLayoutVars>
          <dgm:bulletEnabled val="1"/>
        </dgm:presLayoutVars>
      </dgm:prSet>
      <dgm:spPr/>
    </dgm:pt>
    <dgm:pt modelId="{C3ECBDA8-FCDF-40B2-8E0D-06A3C2DA3278}" type="pres">
      <dgm:prSet presAssocID="{B5D66B70-3BBA-4AC8-ABC3-24B3F3A1ACBC}" presName="rect2" presStyleLbl="fgImgPlace1" presStyleIdx="5" presStyleCnt="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943" t="-1731" r="1213" b="36503"/>
          </a:stretch>
        </a:blipFill>
        <a:ln>
          <a:noFill/>
        </a:ln>
      </dgm:spPr>
    </dgm:pt>
  </dgm:ptLst>
  <dgm:cxnLst>
    <dgm:cxn modelId="{B2B20D01-CF7F-419E-96B7-E34F5BFF98D1}" srcId="{5EA8AE94-6A48-4483-8A0E-7D33E45F0C8A}" destId="{D3591592-D82F-46C2-B547-1CBAE08CA1C8}" srcOrd="3" destOrd="0" parTransId="{B43C5D26-EBE3-477D-817B-723195396E38}" sibTransId="{1F7936CE-6B87-4232-B2C2-1A24653D3AF1}"/>
    <dgm:cxn modelId="{5B2FAE03-3CD8-4B5E-A430-0F7512957A1D}" srcId="{5EA8AE94-6A48-4483-8A0E-7D33E45F0C8A}" destId="{C3D24436-5F39-4729-A5AE-A87C10B376CC}" srcOrd="1" destOrd="0" parTransId="{3D952EB4-8EF8-41C4-B8B4-676E8C096B30}" sibTransId="{F6636483-DF27-4811-990E-0F192541953D}"/>
    <dgm:cxn modelId="{40AFF70C-E246-4563-B665-E5EB5F75BC65}" srcId="{5EA8AE94-6A48-4483-8A0E-7D33E45F0C8A}" destId="{E9725F22-478D-48FA-B936-7A9D19EE1AFB}" srcOrd="2" destOrd="0" parTransId="{3D080CE8-EA97-469D-903D-B3981746223C}" sibTransId="{9E4BD8E9-1C74-43E1-9358-8AB7A39BDEC8}"/>
    <dgm:cxn modelId="{FCA2CC35-FF33-4E2B-B1CF-58C0B2EF41ED}" srcId="{5EA8AE94-6A48-4483-8A0E-7D33E45F0C8A}" destId="{B5D66B70-3BBA-4AC8-ABC3-24B3F3A1ACBC}" srcOrd="5" destOrd="0" parTransId="{F647F8CE-0412-4786-8CEC-4D75DE4CEA86}" sibTransId="{D9AD2C00-1287-47B1-9F05-4D6E97F94F92}"/>
    <dgm:cxn modelId="{7339FD3D-CC6D-48DD-A2FD-F8558D36EDE7}" srcId="{5EA8AE94-6A48-4483-8A0E-7D33E45F0C8A}" destId="{6A1A0259-67CA-4802-BB98-99507F5FA64F}" srcOrd="0" destOrd="0" parTransId="{4031602C-6BF5-4DAA-9AEA-567C5BD5F345}" sibTransId="{2C3F31E6-7A2C-47BE-B541-7693C1D1D01E}"/>
    <dgm:cxn modelId="{FC042168-75F7-4D0D-99FB-8F42844E63C4}" type="presOf" srcId="{6A1A0259-67CA-4802-BB98-99507F5FA64F}" destId="{C381EE9E-B8E9-4902-B3E5-84275FE4BFEA}" srcOrd="0" destOrd="0" presId="urn:microsoft.com/office/officeart/2008/layout/PictureStrips"/>
    <dgm:cxn modelId="{F30F1B70-6B83-44F8-857E-F2E5EF9B2BAE}" srcId="{5EA8AE94-6A48-4483-8A0E-7D33E45F0C8A}" destId="{C1241D0F-F945-418E-A87B-A3E2F8245CEF}" srcOrd="4" destOrd="0" parTransId="{6B67704C-E0BE-4B8F-AB22-5F3A5ECB3D03}" sibTransId="{29A8D0E6-5D05-40F0-A3EF-697ABB34B743}"/>
    <dgm:cxn modelId="{3B215079-72FF-46E3-84FA-B3443A4BA21D}" type="presOf" srcId="{C1241D0F-F945-418E-A87B-A3E2F8245CEF}" destId="{4D4E3620-1149-4CA2-9BFD-2338A4DFFA6C}" srcOrd="0" destOrd="0" presId="urn:microsoft.com/office/officeart/2008/layout/PictureStrips"/>
    <dgm:cxn modelId="{3ABB7A99-3BBB-4922-9122-B0B5838B1A37}" type="presOf" srcId="{5EA8AE94-6A48-4483-8A0E-7D33E45F0C8A}" destId="{7F9FD03F-6D75-45EC-92C5-EECC21940627}" srcOrd="0" destOrd="0" presId="urn:microsoft.com/office/officeart/2008/layout/PictureStrips"/>
    <dgm:cxn modelId="{D85E69A0-3DF4-41A4-A356-E80960B218FE}" type="presOf" srcId="{B5D66B70-3BBA-4AC8-ABC3-24B3F3A1ACBC}" destId="{0237ED36-416A-4DEB-A518-0D6653D502D5}" srcOrd="0" destOrd="0" presId="urn:microsoft.com/office/officeart/2008/layout/PictureStrips"/>
    <dgm:cxn modelId="{8F32DDA4-41B8-4847-80EB-42A6E987D22A}" type="presOf" srcId="{C3D24436-5F39-4729-A5AE-A87C10B376CC}" destId="{D93ACA82-F616-4557-9DC4-2CD230C9F936}" srcOrd="0" destOrd="0" presId="urn:microsoft.com/office/officeart/2008/layout/PictureStrips"/>
    <dgm:cxn modelId="{A325EBBE-45A1-4ABE-9BE4-5B9FCC018ADD}" type="presOf" srcId="{D3591592-D82F-46C2-B547-1CBAE08CA1C8}" destId="{468BC031-29FE-4925-B713-F4688260BE1A}" srcOrd="0" destOrd="0" presId="urn:microsoft.com/office/officeart/2008/layout/PictureStrips"/>
    <dgm:cxn modelId="{15224BD9-EB66-4F90-A90B-25C56465653C}" type="presOf" srcId="{E9725F22-478D-48FA-B936-7A9D19EE1AFB}" destId="{7EBD28F3-E7B7-46D5-8D71-3C055A13CB7E}" srcOrd="0" destOrd="0" presId="urn:microsoft.com/office/officeart/2008/layout/PictureStrips"/>
    <dgm:cxn modelId="{79B2D048-F714-476B-B6DA-D25E044E5413}" type="presParOf" srcId="{7F9FD03F-6D75-45EC-92C5-EECC21940627}" destId="{D231D6D4-FC41-475C-A58A-48049291549F}" srcOrd="0" destOrd="0" presId="urn:microsoft.com/office/officeart/2008/layout/PictureStrips"/>
    <dgm:cxn modelId="{207C632F-1B5F-4D7F-AE87-A97BF4BC0654}" type="presParOf" srcId="{D231D6D4-FC41-475C-A58A-48049291549F}" destId="{C381EE9E-B8E9-4902-B3E5-84275FE4BFEA}" srcOrd="0" destOrd="0" presId="urn:microsoft.com/office/officeart/2008/layout/PictureStrips"/>
    <dgm:cxn modelId="{F7B2A017-A9B8-4950-B85B-945C20BEA5BB}" type="presParOf" srcId="{D231D6D4-FC41-475C-A58A-48049291549F}" destId="{8E740B51-CD38-4355-B407-F234AD8FDF22}" srcOrd="1" destOrd="0" presId="urn:microsoft.com/office/officeart/2008/layout/PictureStrips"/>
    <dgm:cxn modelId="{507E2D68-1E14-4AC5-B550-AAF55FE982E3}" type="presParOf" srcId="{7F9FD03F-6D75-45EC-92C5-EECC21940627}" destId="{2AE40C63-F315-43DF-912F-6BFC976C2174}" srcOrd="1" destOrd="0" presId="urn:microsoft.com/office/officeart/2008/layout/PictureStrips"/>
    <dgm:cxn modelId="{604DB6E4-3222-4191-B769-C6573FE29DEF}" type="presParOf" srcId="{7F9FD03F-6D75-45EC-92C5-EECC21940627}" destId="{BDBF85C6-C484-4546-862A-3AE16F3764CE}" srcOrd="2" destOrd="0" presId="urn:microsoft.com/office/officeart/2008/layout/PictureStrips"/>
    <dgm:cxn modelId="{25F8D481-4A87-48C9-997D-B4EDB8B44295}" type="presParOf" srcId="{BDBF85C6-C484-4546-862A-3AE16F3764CE}" destId="{D93ACA82-F616-4557-9DC4-2CD230C9F936}" srcOrd="0" destOrd="0" presId="urn:microsoft.com/office/officeart/2008/layout/PictureStrips"/>
    <dgm:cxn modelId="{2721BE4F-14B9-458A-995F-42DC4C72E7B2}" type="presParOf" srcId="{BDBF85C6-C484-4546-862A-3AE16F3764CE}" destId="{AF6E6FA7-3887-42CE-9C06-87F755ED9A80}" srcOrd="1" destOrd="0" presId="urn:microsoft.com/office/officeart/2008/layout/PictureStrips"/>
    <dgm:cxn modelId="{540534B6-D845-4DE5-99C9-58C71718130E}" type="presParOf" srcId="{7F9FD03F-6D75-45EC-92C5-EECC21940627}" destId="{E7FD87E0-6675-4EC0-B2B2-A1D9AFC589E3}" srcOrd="3" destOrd="0" presId="urn:microsoft.com/office/officeart/2008/layout/PictureStrips"/>
    <dgm:cxn modelId="{7ADF5FD3-A795-455E-B43B-7DFF5E9A3A92}" type="presParOf" srcId="{7F9FD03F-6D75-45EC-92C5-EECC21940627}" destId="{63A47026-0401-4282-943B-E96285C8632D}" srcOrd="4" destOrd="0" presId="urn:microsoft.com/office/officeart/2008/layout/PictureStrips"/>
    <dgm:cxn modelId="{2FD58C3B-2F5F-4961-8020-D592E00AAE21}" type="presParOf" srcId="{63A47026-0401-4282-943B-E96285C8632D}" destId="{7EBD28F3-E7B7-46D5-8D71-3C055A13CB7E}" srcOrd="0" destOrd="0" presId="urn:microsoft.com/office/officeart/2008/layout/PictureStrips"/>
    <dgm:cxn modelId="{7966470B-0CC9-464D-ADC0-98D37157FE00}" type="presParOf" srcId="{63A47026-0401-4282-943B-E96285C8632D}" destId="{3C496FEB-8398-4522-95E3-F3B0F24AD9A5}" srcOrd="1" destOrd="0" presId="urn:microsoft.com/office/officeart/2008/layout/PictureStrips"/>
    <dgm:cxn modelId="{5B8A3947-0553-47C5-8DF4-6C95CA176560}" type="presParOf" srcId="{7F9FD03F-6D75-45EC-92C5-EECC21940627}" destId="{1F1469B8-5078-4F32-878F-8FF4D30549A4}" srcOrd="5" destOrd="0" presId="urn:microsoft.com/office/officeart/2008/layout/PictureStrips"/>
    <dgm:cxn modelId="{EF062F12-2081-484A-A477-EE2C6ED8530D}" type="presParOf" srcId="{7F9FD03F-6D75-45EC-92C5-EECC21940627}" destId="{02356239-7CAE-4B26-BF80-6C1ED4FD1B9E}" srcOrd="6" destOrd="0" presId="urn:microsoft.com/office/officeart/2008/layout/PictureStrips"/>
    <dgm:cxn modelId="{2870295A-A9BF-44CB-A35C-85D981E36F6C}" type="presParOf" srcId="{02356239-7CAE-4B26-BF80-6C1ED4FD1B9E}" destId="{468BC031-29FE-4925-B713-F4688260BE1A}" srcOrd="0" destOrd="0" presId="urn:microsoft.com/office/officeart/2008/layout/PictureStrips"/>
    <dgm:cxn modelId="{C6A32AFC-D4B6-49AA-8AD1-46BE6475B7EF}" type="presParOf" srcId="{02356239-7CAE-4B26-BF80-6C1ED4FD1B9E}" destId="{F3C0A2FC-9D5B-43E5-9B74-C41EA8A8F26B}" srcOrd="1" destOrd="0" presId="urn:microsoft.com/office/officeart/2008/layout/PictureStrips"/>
    <dgm:cxn modelId="{81F4311E-1A5F-4F0B-A155-EF102DD3E369}" type="presParOf" srcId="{7F9FD03F-6D75-45EC-92C5-EECC21940627}" destId="{B2DBFD30-A72A-424E-A5C6-832A36F37833}" srcOrd="7" destOrd="0" presId="urn:microsoft.com/office/officeart/2008/layout/PictureStrips"/>
    <dgm:cxn modelId="{68599C62-DFEC-4223-A886-528C9A524249}" type="presParOf" srcId="{7F9FD03F-6D75-45EC-92C5-EECC21940627}" destId="{A23BBDBE-59C8-48C7-986E-D5031BCA7AF2}" srcOrd="8" destOrd="0" presId="urn:microsoft.com/office/officeart/2008/layout/PictureStrips"/>
    <dgm:cxn modelId="{EEA3E05D-85AC-4276-A00B-810511AC7023}" type="presParOf" srcId="{A23BBDBE-59C8-48C7-986E-D5031BCA7AF2}" destId="{4D4E3620-1149-4CA2-9BFD-2338A4DFFA6C}" srcOrd="0" destOrd="0" presId="urn:microsoft.com/office/officeart/2008/layout/PictureStrips"/>
    <dgm:cxn modelId="{B7813A48-673D-4E91-AB06-01277BB4AFD8}" type="presParOf" srcId="{A23BBDBE-59C8-48C7-986E-D5031BCA7AF2}" destId="{A1A4D704-5AAA-4601-858D-849A9E561527}" srcOrd="1" destOrd="0" presId="urn:microsoft.com/office/officeart/2008/layout/PictureStrips"/>
    <dgm:cxn modelId="{2A4C0B96-7941-4A21-BC22-549F08B77539}" type="presParOf" srcId="{7F9FD03F-6D75-45EC-92C5-EECC21940627}" destId="{659F6457-FDAC-437B-9611-4D62DBDD6CC4}" srcOrd="9" destOrd="0" presId="urn:microsoft.com/office/officeart/2008/layout/PictureStrips"/>
    <dgm:cxn modelId="{174D0281-33BC-4AA0-99CA-2B746DB33C4A}" type="presParOf" srcId="{7F9FD03F-6D75-45EC-92C5-EECC21940627}" destId="{CBAC83D0-5B54-4866-9ABD-D3F192DC1D25}" srcOrd="10" destOrd="0" presId="urn:microsoft.com/office/officeart/2008/layout/PictureStrips"/>
    <dgm:cxn modelId="{B8E246C0-A861-403A-945F-FF86E05073D9}" type="presParOf" srcId="{CBAC83D0-5B54-4866-9ABD-D3F192DC1D25}" destId="{0237ED36-416A-4DEB-A518-0D6653D502D5}" srcOrd="0" destOrd="0" presId="urn:microsoft.com/office/officeart/2008/layout/PictureStrips"/>
    <dgm:cxn modelId="{5CBBD752-3114-41A7-B573-6E1D63D56C3C}" type="presParOf" srcId="{CBAC83D0-5B54-4866-9ABD-D3F192DC1D25}" destId="{C3ECBDA8-FCDF-40B2-8E0D-06A3C2DA327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1EE9E-B8E9-4902-B3E5-84275FE4BFEA}">
      <dsp:nvSpPr>
        <dsp:cNvPr id="0" name=""/>
        <dsp:cNvSpPr/>
      </dsp:nvSpPr>
      <dsp:spPr>
        <a:xfrm>
          <a:off x="282254" y="729224"/>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6748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6C7373"/>
              </a:solidFill>
              <a:latin typeface="Arial" charset="0"/>
              <a:ea typeface="Arial" charset="0"/>
              <a:cs typeface="Arial" charset="0"/>
            </a:rPr>
            <a:t>Alert faculty to new funding opportunities</a:t>
          </a:r>
          <a:endParaRPr lang="en-US" sz="1600" kern="1200" dirty="0"/>
        </a:p>
      </dsp:txBody>
      <dsp:txXfrm>
        <a:off x="282254" y="729224"/>
        <a:ext cx="3153457" cy="985455"/>
      </dsp:txXfrm>
    </dsp:sp>
    <dsp:sp modelId="{8E740B51-CD38-4355-B407-F234AD8FDF22}">
      <dsp:nvSpPr>
        <dsp:cNvPr id="0" name=""/>
        <dsp:cNvSpPr/>
      </dsp:nvSpPr>
      <dsp:spPr>
        <a:xfrm>
          <a:off x="150860" y="586880"/>
          <a:ext cx="689818" cy="103472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51" t="1729" r="-3049" b="2847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93ACA82-F616-4557-9DC4-2CD230C9F936}">
      <dsp:nvSpPr>
        <dsp:cNvPr id="0" name=""/>
        <dsp:cNvSpPr/>
      </dsp:nvSpPr>
      <dsp:spPr>
        <a:xfrm>
          <a:off x="3683268" y="729224"/>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750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6C7373"/>
              </a:solidFill>
              <a:latin typeface="Arial" charset="0"/>
              <a:ea typeface="Arial" charset="0"/>
              <a:cs typeface="Arial" charset="0"/>
            </a:rPr>
            <a:t>Manage the Institutional internal selections process</a:t>
          </a:r>
        </a:p>
      </dsp:txBody>
      <dsp:txXfrm>
        <a:off x="3683268" y="729224"/>
        <a:ext cx="3153457" cy="985455"/>
      </dsp:txXfrm>
    </dsp:sp>
    <dsp:sp modelId="{AF6E6FA7-3887-42CE-9C06-87F755ED9A80}">
      <dsp:nvSpPr>
        <dsp:cNvPr id="0" name=""/>
        <dsp:cNvSpPr/>
      </dsp:nvSpPr>
      <dsp:spPr>
        <a:xfrm>
          <a:off x="3551874" y="586880"/>
          <a:ext cx="689818" cy="1034728"/>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54" t="-866" r="843" b="3452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BD28F3-E7B7-46D5-8D71-3C055A13CB7E}">
      <dsp:nvSpPr>
        <dsp:cNvPr id="0" name=""/>
        <dsp:cNvSpPr/>
      </dsp:nvSpPr>
      <dsp:spPr>
        <a:xfrm>
          <a:off x="7084282" y="729224"/>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750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6C7373"/>
              </a:solidFill>
              <a:latin typeface="Arial" charset="0"/>
              <a:ea typeface="Arial" charset="0"/>
              <a:cs typeface="Arial" charset="0"/>
            </a:rPr>
            <a:t>Provide guidance and tools for development of cross-disciplinary research centers</a:t>
          </a:r>
        </a:p>
      </dsp:txBody>
      <dsp:txXfrm>
        <a:off x="7084282" y="729224"/>
        <a:ext cx="3153457" cy="985455"/>
      </dsp:txXfrm>
    </dsp:sp>
    <dsp:sp modelId="{3C496FEB-8398-4522-95E3-F3B0F24AD9A5}">
      <dsp:nvSpPr>
        <dsp:cNvPr id="0" name=""/>
        <dsp:cNvSpPr/>
      </dsp:nvSpPr>
      <dsp:spPr>
        <a:xfrm>
          <a:off x="6952888" y="586880"/>
          <a:ext cx="689818" cy="103472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44" t="1728" r="2970" b="3421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8BC031-29FE-4925-B713-F4688260BE1A}">
      <dsp:nvSpPr>
        <dsp:cNvPr id="0" name=""/>
        <dsp:cNvSpPr/>
      </dsp:nvSpPr>
      <dsp:spPr>
        <a:xfrm>
          <a:off x="282254" y="1973186"/>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750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6C7373"/>
              </a:solidFill>
              <a:latin typeface="Arial" charset="0"/>
              <a:ea typeface="Arial" charset="0"/>
              <a:cs typeface="Arial" charset="0"/>
            </a:rPr>
            <a:t>Host informational events and resources for grant writing</a:t>
          </a:r>
          <a:endParaRPr lang="en-US" sz="1600" kern="1200" dirty="0">
            <a:solidFill>
              <a:srgbClr val="6C7373"/>
            </a:solidFill>
            <a:latin typeface="Arial" charset="0"/>
            <a:ea typeface="Arial" charset="0"/>
            <a:cs typeface="Arial" charset="0"/>
          </a:endParaRPr>
        </a:p>
      </dsp:txBody>
      <dsp:txXfrm>
        <a:off x="282254" y="1973186"/>
        <a:ext cx="3153457" cy="985455"/>
      </dsp:txXfrm>
    </dsp:sp>
    <dsp:sp modelId="{F3C0A2FC-9D5B-43E5-9B74-C41EA8A8F26B}">
      <dsp:nvSpPr>
        <dsp:cNvPr id="0" name=""/>
        <dsp:cNvSpPr/>
      </dsp:nvSpPr>
      <dsp:spPr>
        <a:xfrm>
          <a:off x="150860" y="1830843"/>
          <a:ext cx="689818" cy="1034728"/>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54" t="-867" r="-1508" b="3295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4E3620-1149-4CA2-9BFD-2338A4DFFA6C}">
      <dsp:nvSpPr>
        <dsp:cNvPr id="0" name=""/>
        <dsp:cNvSpPr/>
      </dsp:nvSpPr>
      <dsp:spPr>
        <a:xfrm>
          <a:off x="3683268" y="1973186"/>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750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6C7373"/>
              </a:solidFill>
              <a:latin typeface="Arial" charset="0"/>
              <a:ea typeface="Arial" charset="0"/>
              <a:cs typeface="Arial" charset="0"/>
            </a:rPr>
            <a:t>Oversee OVCR </a:t>
          </a:r>
          <a:r>
            <a:rPr lang="en-US" sz="1600" kern="1200" dirty="0">
              <a:solidFill>
                <a:srgbClr val="6C7373"/>
              </a:solidFill>
              <a:latin typeface="Arial" charset="0"/>
              <a:ea typeface="Arial" charset="0"/>
              <a:cs typeface="Arial" charset="0"/>
            </a:rPr>
            <a:t>seed funding and Here and Next Seed Funding Programs</a:t>
          </a:r>
        </a:p>
      </dsp:txBody>
      <dsp:txXfrm>
        <a:off x="3683268" y="1973186"/>
        <a:ext cx="3153457" cy="985455"/>
      </dsp:txXfrm>
    </dsp:sp>
    <dsp:sp modelId="{A1A4D704-5AAA-4601-858D-849A9E561527}">
      <dsp:nvSpPr>
        <dsp:cNvPr id="0" name=""/>
        <dsp:cNvSpPr/>
      </dsp:nvSpPr>
      <dsp:spPr>
        <a:xfrm>
          <a:off x="3551874" y="1830843"/>
          <a:ext cx="689818" cy="103472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943" t="-865" r="1503" b="3582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37ED36-416A-4DEB-A518-0D6653D502D5}">
      <dsp:nvSpPr>
        <dsp:cNvPr id="0" name=""/>
        <dsp:cNvSpPr/>
      </dsp:nvSpPr>
      <dsp:spPr>
        <a:xfrm>
          <a:off x="7084282" y="1973186"/>
          <a:ext cx="3153457" cy="985455"/>
        </a:xfrm>
        <a:prstGeom prst="rect">
          <a:avLst/>
        </a:prstGeom>
        <a:solidFill>
          <a:schemeClr val="lt1">
            <a:alpha val="40000"/>
            <a:hueOff val="0"/>
            <a:satOff val="0"/>
            <a:lumOff val="0"/>
            <a:alphaOff val="0"/>
          </a:schemeClr>
        </a:solidFill>
        <a:ln w="6350" cap="flat" cmpd="sng" algn="ctr">
          <a:solidFill>
            <a:srgbClr val="8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750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6C7373"/>
              </a:solidFill>
              <a:latin typeface="Arial" charset="0"/>
              <a:ea typeface="Arial" charset="0"/>
              <a:cs typeface="Arial" charset="0"/>
            </a:rPr>
            <a:t>Facilitate cross-disciplinary team science</a:t>
          </a:r>
        </a:p>
      </dsp:txBody>
      <dsp:txXfrm>
        <a:off x="7084282" y="1973186"/>
        <a:ext cx="3153457" cy="985455"/>
      </dsp:txXfrm>
    </dsp:sp>
    <dsp:sp modelId="{C3ECBDA8-FCDF-40B2-8E0D-06A3C2DA3278}">
      <dsp:nvSpPr>
        <dsp:cNvPr id="0" name=""/>
        <dsp:cNvSpPr/>
      </dsp:nvSpPr>
      <dsp:spPr>
        <a:xfrm>
          <a:off x="6952888" y="1830843"/>
          <a:ext cx="689818" cy="1034728"/>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943" t="-1731" r="1213" b="3650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C38C-76FE-4691-B9A4-74723EB0ADE4}"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87BDC-3D20-4DAC-9775-85A5306408B1}" type="slidenum">
              <a:rPr lang="en-US" smtClean="0"/>
              <a:t>‹#›</a:t>
            </a:fld>
            <a:endParaRPr lang="en-US"/>
          </a:p>
        </p:txBody>
      </p:sp>
    </p:spTree>
    <p:extLst>
      <p:ext uri="{BB962C8B-B14F-4D97-AF65-F5344CB8AC3E}">
        <p14:creationId xmlns:p14="http://schemas.microsoft.com/office/powerpoint/2010/main" val="24860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81650" cy="3140075"/>
          </a:xfrm>
        </p:spPr>
      </p:sp>
      <p:sp>
        <p:nvSpPr>
          <p:cNvPr id="3" name="Notes Placeholder 2"/>
          <p:cNvSpPr>
            <a:spLocks noGrp="1"/>
          </p:cNvSpPr>
          <p:nvPr>
            <p:ph type="body" idx="1"/>
          </p:nvPr>
        </p:nvSpPr>
        <p:spPr/>
        <p:txBody>
          <a:bodyPr/>
          <a:lstStyle/>
          <a:p>
            <a:r>
              <a:rPr lang="en-US" dirty="0"/>
              <a:t>All relevant to the DOD mission</a:t>
            </a:r>
          </a:p>
        </p:txBody>
      </p:sp>
      <p:sp>
        <p:nvSpPr>
          <p:cNvPr id="4" name="Slide Number Placeholder 3"/>
          <p:cNvSpPr>
            <a:spLocks noGrp="1"/>
          </p:cNvSpPr>
          <p:nvPr>
            <p:ph type="sldNum" sz="quarter" idx="5"/>
          </p:nvPr>
        </p:nvSpPr>
        <p:spPr/>
        <p:txBody>
          <a:bodyPr/>
          <a:lstStyle/>
          <a:p>
            <a:fld id="{15A59FC5-5714-9D41-8F2B-3EC8D9B116D4}" type="slidenum">
              <a:rPr lang="en-US" smtClean="0"/>
              <a:t>2</a:t>
            </a:fld>
            <a:endParaRPr lang="en-US"/>
          </a:p>
        </p:txBody>
      </p:sp>
    </p:spTree>
    <p:extLst>
      <p:ext uri="{BB962C8B-B14F-4D97-AF65-F5344CB8AC3E}">
        <p14:creationId xmlns:p14="http://schemas.microsoft.com/office/powerpoint/2010/main" val="355112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87BDC-3D20-4DAC-9775-85A5306408B1}" type="slidenum">
              <a:rPr lang="en-US" smtClean="0"/>
              <a:t>21</a:t>
            </a:fld>
            <a:endParaRPr lang="en-US"/>
          </a:p>
        </p:txBody>
      </p:sp>
    </p:spTree>
    <p:extLst>
      <p:ext uri="{BB962C8B-B14F-4D97-AF65-F5344CB8AC3E}">
        <p14:creationId xmlns:p14="http://schemas.microsoft.com/office/powerpoint/2010/main" val="410653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81650" cy="3140075"/>
          </a:xfrm>
        </p:spPr>
      </p:sp>
      <p:sp>
        <p:nvSpPr>
          <p:cNvPr id="3" name="Notes Placeholder 2"/>
          <p:cNvSpPr>
            <a:spLocks noGrp="1"/>
          </p:cNvSpPr>
          <p:nvPr>
            <p:ph type="body" idx="1"/>
          </p:nvPr>
        </p:nvSpPr>
        <p:spPr/>
        <p:txBody>
          <a:bodyPr/>
          <a:lstStyle/>
          <a:p>
            <a:r>
              <a:rPr lang="en-US" dirty="0"/>
              <a:t>April 28 – deadline for DOD spend plan</a:t>
            </a:r>
          </a:p>
        </p:txBody>
      </p:sp>
      <p:sp>
        <p:nvSpPr>
          <p:cNvPr id="4" name="Slide Number Placeholder 3"/>
          <p:cNvSpPr>
            <a:spLocks noGrp="1"/>
          </p:cNvSpPr>
          <p:nvPr>
            <p:ph type="sldNum" sz="quarter" idx="5"/>
          </p:nvPr>
        </p:nvSpPr>
        <p:spPr/>
        <p:txBody>
          <a:bodyPr/>
          <a:lstStyle/>
          <a:p>
            <a:fld id="{15A59FC5-5714-9D41-8F2B-3EC8D9B116D4}" type="slidenum">
              <a:rPr lang="en-US" smtClean="0"/>
              <a:t>3</a:t>
            </a:fld>
            <a:endParaRPr lang="en-US"/>
          </a:p>
        </p:txBody>
      </p:sp>
    </p:spTree>
    <p:extLst>
      <p:ext uri="{BB962C8B-B14F-4D97-AF65-F5344CB8AC3E}">
        <p14:creationId xmlns:p14="http://schemas.microsoft.com/office/powerpoint/2010/main" val="376937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81650" cy="3140075"/>
          </a:xfrm>
        </p:spPr>
      </p:sp>
      <p:sp>
        <p:nvSpPr>
          <p:cNvPr id="3" name="Notes Placeholder 2"/>
          <p:cNvSpPr>
            <a:spLocks noGrp="1"/>
          </p:cNvSpPr>
          <p:nvPr>
            <p:ph type="body" idx="1"/>
          </p:nvPr>
        </p:nvSpPr>
        <p:spPr/>
        <p:txBody>
          <a:bodyPr/>
          <a:lstStyle/>
          <a:p>
            <a:r>
              <a:rPr lang="en-US" dirty="0"/>
              <a:t>How did CDMRP choose topics this year? These were in the CR</a:t>
            </a:r>
          </a:p>
        </p:txBody>
      </p:sp>
      <p:sp>
        <p:nvSpPr>
          <p:cNvPr id="4" name="Slide Number Placeholder 3"/>
          <p:cNvSpPr>
            <a:spLocks noGrp="1"/>
          </p:cNvSpPr>
          <p:nvPr>
            <p:ph type="sldNum" sz="quarter" idx="5"/>
          </p:nvPr>
        </p:nvSpPr>
        <p:spPr/>
        <p:txBody>
          <a:bodyPr/>
          <a:lstStyle/>
          <a:p>
            <a:fld id="{15A59FC5-5714-9D41-8F2B-3EC8D9B116D4}" type="slidenum">
              <a:rPr lang="en-US" smtClean="0"/>
              <a:t>4</a:t>
            </a:fld>
            <a:endParaRPr lang="en-US"/>
          </a:p>
        </p:txBody>
      </p:sp>
    </p:spTree>
    <p:extLst>
      <p:ext uri="{BB962C8B-B14F-4D97-AF65-F5344CB8AC3E}">
        <p14:creationId xmlns:p14="http://schemas.microsoft.com/office/powerpoint/2010/main" val="195519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87BDC-3D20-4DAC-9775-85A5306408B1}" type="slidenum">
              <a:rPr lang="en-US" smtClean="0"/>
              <a:t>11</a:t>
            </a:fld>
            <a:endParaRPr lang="en-US"/>
          </a:p>
        </p:txBody>
      </p:sp>
    </p:spTree>
    <p:extLst>
      <p:ext uri="{BB962C8B-B14F-4D97-AF65-F5344CB8AC3E}">
        <p14:creationId xmlns:p14="http://schemas.microsoft.com/office/powerpoint/2010/main" val="291524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r>
              <a:rPr lang="en-US" dirty="0"/>
              <a:t>-RDO, myself, colleagues</a:t>
            </a:r>
          </a:p>
          <a:p>
            <a:r>
              <a:rPr lang="en-US" dirty="0"/>
              <a:t>-Amber Cassady, Lewis-Burke Associates, </a:t>
            </a:r>
            <a:r>
              <a:rPr lang="en-US" b="0" i="0" dirty="0">
                <a:solidFill>
                  <a:srgbClr val="1D1C1D"/>
                </a:solidFill>
                <a:effectLst/>
                <a:latin typeface="Slack-Lato"/>
              </a:rPr>
              <a:t>a DC government relations firm focused on research and academia that is providing consultation services to WashU faculty and leadership to advance our research portfolio with mission-based federal agencies.</a:t>
            </a:r>
          </a:p>
          <a:p>
            <a:r>
              <a:rPr lang="en-US" b="0" i="0" dirty="0">
                <a:solidFill>
                  <a:srgbClr val="1D1C1D"/>
                </a:solidFill>
                <a:effectLst/>
                <a:latin typeface="Slack-Lato"/>
              </a:rPr>
              <a:t>-DISTINGUISHED PANELISTS, who have been both funded by and served as reviewers for CDMRP: </a:t>
            </a:r>
          </a:p>
          <a:p>
            <a:r>
              <a:rPr lang="en-US" b="0" i="0" dirty="0">
                <a:solidFill>
                  <a:srgbClr val="1D1C1D"/>
                </a:solidFill>
                <a:effectLst/>
                <a:latin typeface="Slack-Lato"/>
              </a:rPr>
              <a:t>--Bettina Drake, Professor of Surgery, Division of Public Health Sciences</a:t>
            </a:r>
          </a:p>
          <a:p>
            <a:r>
              <a:rPr lang="en-US" b="0" i="0" dirty="0">
                <a:solidFill>
                  <a:srgbClr val="1D1C1D"/>
                </a:solidFill>
                <a:effectLst/>
                <a:latin typeface="Slack-Lato"/>
              </a:rPr>
              <a:t>--Matthew Wood, Associate Professor of Surgery, Division of Plastic and Reconstructive Surgery</a:t>
            </a:r>
            <a:endParaRPr lang="en-US" dirty="0"/>
          </a:p>
        </p:txBody>
      </p:sp>
      <p:sp>
        <p:nvSpPr>
          <p:cNvPr id="4" name="Slide Number Placeholder 3"/>
          <p:cNvSpPr>
            <a:spLocks noGrp="1"/>
          </p:cNvSpPr>
          <p:nvPr>
            <p:ph type="sldNum" sz="quarter" idx="5"/>
          </p:nvPr>
        </p:nvSpPr>
        <p:spPr/>
        <p:txBody>
          <a:bodyPr/>
          <a:lstStyle/>
          <a:p>
            <a:fld id="{23987BDC-3D20-4DAC-9775-85A5306408B1}" type="slidenum">
              <a:rPr lang="en-US" smtClean="0"/>
              <a:t>12</a:t>
            </a:fld>
            <a:endParaRPr lang="en-US"/>
          </a:p>
        </p:txBody>
      </p:sp>
    </p:spTree>
    <p:extLst>
      <p:ext uri="{BB962C8B-B14F-4D97-AF65-F5344CB8AC3E}">
        <p14:creationId xmlns:p14="http://schemas.microsoft.com/office/powerpoint/2010/main" val="74523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03A1C-A629-E936-67C7-AAFCF7817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722B3-4763-CAFA-39BA-A30FB97D9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D336C-2955-A2D2-4705-3DBDFE9059E7}"/>
              </a:ext>
            </a:extLst>
          </p:cNvPr>
          <p:cNvSpPr>
            <a:spLocks noGrp="1"/>
          </p:cNvSpPr>
          <p:nvPr>
            <p:ph type="body" idx="1"/>
          </p:nvPr>
        </p:nvSpPr>
        <p:spPr/>
        <p:txBody>
          <a:bodyPr/>
          <a:lstStyle/>
          <a:p>
            <a:r>
              <a:rPr lang="en-US" dirty="0"/>
              <a:t>HOUSEKEEPING</a:t>
            </a:r>
          </a:p>
          <a:p>
            <a:r>
              <a:rPr lang="en-US" dirty="0"/>
              <a:t>*RDO will be making slides and webinar recording available to attendees behind firewall requiring WUSTL Key login</a:t>
            </a:r>
          </a:p>
          <a:p>
            <a:r>
              <a:rPr lang="en-US" dirty="0"/>
              <a:t>*Place questions in chat</a:t>
            </a:r>
          </a:p>
          <a:p>
            <a:r>
              <a:rPr lang="en-US" dirty="0"/>
              <a:t>*Introduce Amber Cassady </a:t>
            </a:r>
          </a:p>
        </p:txBody>
      </p:sp>
      <p:sp>
        <p:nvSpPr>
          <p:cNvPr id="4" name="Slide Number Placeholder 3">
            <a:extLst>
              <a:ext uri="{FF2B5EF4-FFF2-40B4-BE49-F238E27FC236}">
                <a16:creationId xmlns:a16="http://schemas.microsoft.com/office/drawing/2014/main" id="{BFFAE6C1-16B6-4864-D6A4-580716DC0FA8}"/>
              </a:ext>
            </a:extLst>
          </p:cNvPr>
          <p:cNvSpPr>
            <a:spLocks noGrp="1"/>
          </p:cNvSpPr>
          <p:nvPr>
            <p:ph type="sldNum" sz="quarter" idx="5"/>
          </p:nvPr>
        </p:nvSpPr>
        <p:spPr/>
        <p:txBody>
          <a:bodyPr/>
          <a:lstStyle/>
          <a:p>
            <a:fld id="{23987BDC-3D20-4DAC-9775-85A5306408B1}" type="slidenum">
              <a:rPr lang="en-US" smtClean="0"/>
              <a:t>13</a:t>
            </a:fld>
            <a:endParaRPr lang="en-US"/>
          </a:p>
        </p:txBody>
      </p:sp>
    </p:spTree>
    <p:extLst>
      <p:ext uri="{BB962C8B-B14F-4D97-AF65-F5344CB8AC3E}">
        <p14:creationId xmlns:p14="http://schemas.microsoft.com/office/powerpoint/2010/main" val="384487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SOW</a:t>
            </a:r>
          </a:p>
          <a:p>
            <a:r>
              <a:rPr lang="en-US" dirty="0"/>
              <a:t>-outline of Specific Aims that establishes project milestones during award performance period</a:t>
            </a:r>
          </a:p>
          <a:p>
            <a:r>
              <a:rPr lang="en-US" dirty="0"/>
              <a:t>-should contain sufficient detail to be informative as a STAND ALONE document</a:t>
            </a:r>
          </a:p>
          <a:p>
            <a:r>
              <a:rPr lang="en-US" dirty="0"/>
              <a:t>-no limit objectives, tasks, subtasks</a:t>
            </a:r>
          </a:p>
          <a:p>
            <a:r>
              <a:rPr lang="en-US" dirty="0"/>
              <a:t>-template provided</a:t>
            </a:r>
          </a:p>
        </p:txBody>
      </p:sp>
      <p:sp>
        <p:nvSpPr>
          <p:cNvPr id="4" name="Slide Number Placeholder 3"/>
          <p:cNvSpPr>
            <a:spLocks noGrp="1"/>
          </p:cNvSpPr>
          <p:nvPr>
            <p:ph type="sldNum" sz="quarter" idx="5"/>
          </p:nvPr>
        </p:nvSpPr>
        <p:spPr/>
        <p:txBody>
          <a:bodyPr/>
          <a:lstStyle/>
          <a:p>
            <a:fld id="{23987BDC-3D20-4DAC-9775-85A5306408B1}" type="slidenum">
              <a:rPr lang="en-US" smtClean="0"/>
              <a:t>15</a:t>
            </a:fld>
            <a:endParaRPr lang="en-US"/>
          </a:p>
        </p:txBody>
      </p:sp>
    </p:spTree>
    <p:extLst>
      <p:ext uri="{BB962C8B-B14F-4D97-AF65-F5344CB8AC3E}">
        <p14:creationId xmlns:p14="http://schemas.microsoft.com/office/powerpoint/2010/main" val="368755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38"/>
              </a:lnSpc>
              <a:buFont typeface="Arial" panose="020B0604020202020204" pitchFamily="34" charset="0"/>
              <a:buChar char="•"/>
            </a:pPr>
            <a:r>
              <a:rPr lang="en-US" sz="1800" b="0" i="0" dirty="0">
                <a:solidFill>
                  <a:srgbClr val="000000"/>
                </a:solidFill>
                <a:effectLst/>
                <a:latin typeface="Calibri" panose="020F0502020204030204" pitchFamily="34" charset="0"/>
              </a:rPr>
              <a:t>Panelists’ background &amp;experience working on CDMRP projects/reviewing 11:20-11:40am </a:t>
            </a:r>
          </a:p>
          <a:p>
            <a:pPr algn="l" rtl="0" fontAlgn="base">
              <a:lnSpc>
                <a:spcPts val="1538"/>
              </a:lnSpc>
              <a:buFont typeface="Arial" panose="020B0604020202020204" pitchFamily="34" charset="0"/>
              <a:buChar char="•"/>
            </a:pPr>
            <a:r>
              <a:rPr lang="en-US" sz="1800" b="0" i="0" dirty="0">
                <a:solidFill>
                  <a:srgbClr val="000000"/>
                </a:solidFill>
                <a:effectLst/>
                <a:latin typeface="Calibri" panose="020F0502020204030204" pitchFamily="34" charset="0"/>
              </a:rPr>
              <a:t>Q&amp;A (Summer Young, RDO moderating) 11:40am-11:55am  </a:t>
            </a:r>
          </a:p>
          <a:p>
            <a:pPr algn="l" rtl="0" fontAlgn="base">
              <a:lnSpc>
                <a:spcPts val="1538"/>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987BDC-3D20-4DAC-9775-85A5306408B1}" type="slidenum">
              <a:rPr lang="en-US" smtClean="0"/>
              <a:t>19</a:t>
            </a:fld>
            <a:endParaRPr lang="en-US"/>
          </a:p>
        </p:txBody>
      </p:sp>
    </p:spTree>
    <p:extLst>
      <p:ext uri="{BB962C8B-B14F-4D97-AF65-F5344CB8AC3E}">
        <p14:creationId xmlns:p14="http://schemas.microsoft.com/office/powerpoint/2010/main" val="312926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SUMMER MODERATING</a:t>
            </a:r>
          </a:p>
        </p:txBody>
      </p:sp>
      <p:sp>
        <p:nvSpPr>
          <p:cNvPr id="4" name="Slide Number Placeholder 3"/>
          <p:cNvSpPr>
            <a:spLocks noGrp="1"/>
          </p:cNvSpPr>
          <p:nvPr>
            <p:ph type="sldNum" sz="quarter" idx="5"/>
          </p:nvPr>
        </p:nvSpPr>
        <p:spPr/>
        <p:txBody>
          <a:bodyPr/>
          <a:lstStyle/>
          <a:p>
            <a:fld id="{23987BDC-3D20-4DAC-9775-85A5306408B1}" type="slidenum">
              <a:rPr lang="en-US" smtClean="0"/>
              <a:t>20</a:t>
            </a:fld>
            <a:endParaRPr lang="en-US"/>
          </a:p>
        </p:txBody>
      </p:sp>
    </p:spTree>
    <p:extLst>
      <p:ext uri="{BB962C8B-B14F-4D97-AF65-F5344CB8AC3E}">
        <p14:creationId xmlns:p14="http://schemas.microsoft.com/office/powerpoint/2010/main" val="2169964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13FF-D28A-7AB8-7703-90B0685B3D74}"/>
              </a:ext>
            </a:extLst>
          </p:cNvPr>
          <p:cNvSpPr>
            <a:spLocks noGrp="1"/>
          </p:cNvSpPr>
          <p:nvPr>
            <p:ph type="ctrTitle"/>
          </p:nvPr>
        </p:nvSpPr>
        <p:spPr>
          <a:xfrm>
            <a:off x="248478" y="2126974"/>
            <a:ext cx="11718188" cy="2327205"/>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AFF30E89-87EA-ADE3-4B68-BEE17A6E889F}"/>
              </a:ext>
            </a:extLst>
          </p:cNvPr>
          <p:cNvSpPr>
            <a:spLocks noGrp="1"/>
          </p:cNvSpPr>
          <p:nvPr>
            <p:ph type="subTitle" idx="1"/>
          </p:nvPr>
        </p:nvSpPr>
        <p:spPr>
          <a:xfrm>
            <a:off x="248478" y="4588137"/>
            <a:ext cx="11718188" cy="16138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7924427E-798D-B3C7-DA01-54E19CDF7064}"/>
              </a:ext>
            </a:extLst>
          </p:cNvPr>
          <p:cNvCxnSpPr>
            <a:cxnSpLocks/>
          </p:cNvCxnSpPr>
          <p:nvPr userDrawn="1"/>
        </p:nvCxnSpPr>
        <p:spPr>
          <a:xfrm>
            <a:off x="225335" y="6516158"/>
            <a:ext cx="1174133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02E75344-2B5C-ADEA-40CD-F4C34DDBEDF9}"/>
              </a:ext>
            </a:extLst>
          </p:cNvPr>
          <p:cNvPicPr>
            <a:picLocks noChangeAspect="1"/>
          </p:cNvPicPr>
          <p:nvPr userDrawn="1"/>
        </p:nvPicPr>
        <p:blipFill>
          <a:blip r:embed="rId2"/>
          <a:stretch>
            <a:fillRect/>
          </a:stretch>
        </p:blipFill>
        <p:spPr>
          <a:xfrm>
            <a:off x="3481001" y="857828"/>
            <a:ext cx="5229998" cy="1269146"/>
          </a:xfrm>
          <a:prstGeom prst="rect">
            <a:avLst/>
          </a:prstGeom>
        </p:spPr>
      </p:pic>
    </p:spTree>
    <p:extLst>
      <p:ext uri="{BB962C8B-B14F-4D97-AF65-F5344CB8AC3E}">
        <p14:creationId xmlns:p14="http://schemas.microsoft.com/office/powerpoint/2010/main" val="331583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3D0-8820-5952-F73B-5E0787C077A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A0829F4-693D-0200-AB82-10627DC4C75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93DB4AD8-976D-B301-EBA8-A8F878C6CC9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FA6A7810-3ED4-E175-D4E2-DBA51BFEAEFC}"/>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AD1F267-1382-540E-401B-6020F3157566}"/>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228627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3D0-8820-5952-F73B-5E0787C077A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A0829F4-693D-0200-AB82-10627DC4C75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93DB4AD8-976D-B301-EBA8-A8F878C6CC9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FA6A7810-3ED4-E175-D4E2-DBA51BFEAEFC}"/>
              </a:ext>
            </a:extLst>
          </p:cNvPr>
          <p:cNvCxnSpPr>
            <a:cxnSpLocks/>
          </p:cNvCxnSpPr>
          <p:nvPr userDrawn="1"/>
        </p:nvCxnSpPr>
        <p:spPr>
          <a:xfrm>
            <a:off x="191589" y="6516158"/>
            <a:ext cx="9562011" cy="0"/>
          </a:xfrm>
          <a:prstGeom prst="line">
            <a:avLst/>
          </a:prstGeom>
          <a:ln w="41275">
            <a:solidFill>
              <a:srgbClr val="215732"/>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AD1F267-1382-540E-401B-6020F3157566}"/>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36685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WarmGray">
    <p:bg>
      <p:bgPr>
        <a:solidFill>
          <a:srgbClr val="FAF7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3D0-8820-5952-F73B-5E0787C077A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A0829F4-693D-0200-AB82-10627DC4C75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93DB4AD8-976D-B301-EBA8-A8F878C6CC9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FA6A7810-3ED4-E175-D4E2-DBA51BFEAEFC}"/>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AD1F267-1382-540E-401B-6020F3157566}"/>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113796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A0D3-F015-1A84-6847-7AF472C205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BFC02B-CFDD-0201-399C-F756302DB958}"/>
              </a:ext>
            </a:extLst>
          </p:cNvPr>
          <p:cNvSpPr>
            <a:spLocks noGrp="1"/>
          </p:cNvSpPr>
          <p:nvPr>
            <p:ph type="body" idx="1"/>
          </p:nvPr>
        </p:nvSpPr>
        <p:spPr>
          <a:xfrm>
            <a:off x="839788" y="1681163"/>
            <a:ext cx="5157787" cy="823912"/>
          </a:xfrm>
          <a:solidFill>
            <a:srgbClr val="BA0C2F"/>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C05ED00-4F03-E3FE-AC12-EFD8EF582E6F}"/>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629FF07-0EC6-346C-EC82-364A0D1C0289}"/>
              </a:ext>
            </a:extLst>
          </p:cNvPr>
          <p:cNvSpPr>
            <a:spLocks noGrp="1"/>
          </p:cNvSpPr>
          <p:nvPr>
            <p:ph type="body" sz="quarter" idx="3"/>
          </p:nvPr>
        </p:nvSpPr>
        <p:spPr>
          <a:xfrm>
            <a:off x="6172200" y="1681163"/>
            <a:ext cx="5183188" cy="823912"/>
          </a:xfrm>
          <a:solidFill>
            <a:srgbClr val="BA0C2F"/>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E7522F-A1D9-D6DF-87B4-2AC54C3944E0}"/>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7ED25B4F-480A-3A50-E16C-5F53A7D9F738}"/>
              </a:ext>
            </a:extLst>
          </p:cNvPr>
          <p:cNvCxnSpPr>
            <a:cxnSpLocks/>
          </p:cNvCxnSpPr>
          <p:nvPr userDrawn="1"/>
        </p:nvCxnSpPr>
        <p:spPr>
          <a:xfrm>
            <a:off x="191589" y="6516158"/>
            <a:ext cx="9562011" cy="0"/>
          </a:xfrm>
          <a:prstGeom prst="line">
            <a:avLst/>
          </a:prstGeom>
          <a:ln w="41275">
            <a:solidFill>
              <a:srgbClr val="215732"/>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117D674-6F31-F9BE-01EE-A555E1DCC7BF}"/>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197332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D5C6A-DE7D-E7FE-500A-63EB9FF22C9C}"/>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6" name="Straight Connector 5">
            <a:extLst>
              <a:ext uri="{FF2B5EF4-FFF2-40B4-BE49-F238E27FC236}">
                <a16:creationId xmlns:a16="http://schemas.microsoft.com/office/drawing/2014/main" id="{E888E3FD-D8F2-45D3-C363-F40E271A67AB}"/>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
        <p:nvSpPr>
          <p:cNvPr id="2" name="Content Placeholder 2">
            <a:extLst>
              <a:ext uri="{FF2B5EF4-FFF2-40B4-BE49-F238E27FC236}">
                <a16:creationId xmlns:a16="http://schemas.microsoft.com/office/drawing/2014/main" id="{C65E09F4-FD09-C359-E1D9-1964FB0E2FC9}"/>
              </a:ext>
            </a:extLst>
          </p:cNvPr>
          <p:cNvSpPr>
            <a:spLocks noGrp="1"/>
          </p:cNvSpPr>
          <p:nvPr>
            <p:ph sz="quarter" idx="13"/>
          </p:nvPr>
        </p:nvSpPr>
        <p:spPr>
          <a:xfrm>
            <a:off x="592016" y="492369"/>
            <a:ext cx="11007968" cy="5576621"/>
          </a:xfrm>
          <a:ln w="6350">
            <a:solidFill>
              <a:schemeClr val="accent1">
                <a:shade val="15000"/>
              </a:schemeClr>
            </a:solidFill>
          </a:ln>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250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Red">
    <p:bg>
      <p:bgPr>
        <a:solidFill>
          <a:srgbClr val="BA0C2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544C4-1D7A-D5C0-633F-7C9DB72B6C37}"/>
              </a:ext>
            </a:extLst>
          </p:cNvPr>
          <p:cNvPicPr>
            <a:picLocks noChangeAspect="1"/>
          </p:cNvPicPr>
          <p:nvPr userDrawn="1"/>
        </p:nvPicPr>
        <p:blipFill>
          <a:blip r:embed="rId2"/>
          <a:stretch>
            <a:fillRect/>
          </a:stretch>
        </p:blipFill>
        <p:spPr>
          <a:xfrm>
            <a:off x="10192298" y="6306811"/>
            <a:ext cx="1725383" cy="418693"/>
          </a:xfrm>
          <a:prstGeom prst="rect">
            <a:avLst/>
          </a:prstGeom>
        </p:spPr>
      </p:pic>
      <p:cxnSp>
        <p:nvCxnSpPr>
          <p:cNvPr id="3" name="Straight Connector 2">
            <a:extLst>
              <a:ext uri="{FF2B5EF4-FFF2-40B4-BE49-F238E27FC236}">
                <a16:creationId xmlns:a16="http://schemas.microsoft.com/office/drawing/2014/main" id="{AFEB5B50-A117-0BD7-E079-DFF18AA85524}"/>
              </a:ext>
            </a:extLst>
          </p:cNvPr>
          <p:cNvCxnSpPr>
            <a:cxnSpLocks/>
          </p:cNvCxnSpPr>
          <p:nvPr userDrawn="1"/>
        </p:nvCxnSpPr>
        <p:spPr>
          <a:xfrm>
            <a:off x="191589" y="6516158"/>
            <a:ext cx="9562011" cy="0"/>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FA218A23-8089-7E86-E214-85F21AFE49B0}"/>
              </a:ext>
            </a:extLst>
          </p:cNvPr>
          <p:cNvSpPr>
            <a:spLocks noGrp="1"/>
          </p:cNvSpPr>
          <p:nvPr>
            <p:ph sz="quarter" idx="13"/>
          </p:nvPr>
        </p:nvSpPr>
        <p:spPr>
          <a:xfrm>
            <a:off x="592016" y="492369"/>
            <a:ext cx="11007968" cy="5576621"/>
          </a:xfrm>
          <a:solidFill>
            <a:schemeClr val="bg1"/>
          </a:solidFill>
          <a:ln w="6350">
            <a:solidFill>
              <a:schemeClr val="accent1">
                <a:shade val="15000"/>
              </a:schemeClr>
            </a:solidFill>
          </a:ln>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351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WarmGray">
    <p:bg>
      <p:bgPr>
        <a:solidFill>
          <a:srgbClr val="FAF7E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D5C6A-DE7D-E7FE-500A-63EB9FF22C9C}"/>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6" name="Straight Connector 5">
            <a:extLst>
              <a:ext uri="{FF2B5EF4-FFF2-40B4-BE49-F238E27FC236}">
                <a16:creationId xmlns:a16="http://schemas.microsoft.com/office/drawing/2014/main" id="{E888E3FD-D8F2-45D3-C363-F40E271A67AB}"/>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
        <p:nvSpPr>
          <p:cNvPr id="2" name="Content Placeholder 2">
            <a:extLst>
              <a:ext uri="{FF2B5EF4-FFF2-40B4-BE49-F238E27FC236}">
                <a16:creationId xmlns:a16="http://schemas.microsoft.com/office/drawing/2014/main" id="{97C357BE-05C4-720E-1460-B36F0BEA7895}"/>
              </a:ext>
            </a:extLst>
          </p:cNvPr>
          <p:cNvSpPr>
            <a:spLocks noGrp="1"/>
          </p:cNvSpPr>
          <p:nvPr>
            <p:ph sz="quarter" idx="13"/>
          </p:nvPr>
        </p:nvSpPr>
        <p:spPr>
          <a:xfrm>
            <a:off x="592016" y="492369"/>
            <a:ext cx="11007968" cy="5576621"/>
          </a:xfrm>
          <a:solidFill>
            <a:srgbClr val="FAF7EF"/>
          </a:solidFill>
          <a:ln w="6350">
            <a:solidFill>
              <a:schemeClr val="accent1">
                <a:shade val="15000"/>
              </a:schemeClr>
            </a:solidFill>
          </a:ln>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079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D5C6A-DE7D-E7FE-500A-63EB9FF22C9C}"/>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6" name="Straight Connector 5">
            <a:extLst>
              <a:ext uri="{FF2B5EF4-FFF2-40B4-BE49-F238E27FC236}">
                <a16:creationId xmlns:a16="http://schemas.microsoft.com/office/drawing/2014/main" id="{E888E3FD-D8F2-45D3-C363-F40E271A67AB}"/>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402535A8-881A-1821-AFB2-4558E7EA5C47}"/>
              </a:ext>
            </a:extLst>
          </p:cNvPr>
          <p:cNvSpPr>
            <a:spLocks noGrp="1"/>
          </p:cNvSpPr>
          <p:nvPr>
            <p:ph type="title"/>
          </p:nvPr>
        </p:nvSpPr>
        <p:spPr>
          <a:xfrm>
            <a:off x="839788" y="365126"/>
            <a:ext cx="10515600" cy="132556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FFC16C6A-75B0-01A6-5112-11C0FA971EE9}"/>
              </a:ext>
            </a:extLst>
          </p:cNvPr>
          <p:cNvSpPr>
            <a:spLocks noGrp="1"/>
          </p:cNvSpPr>
          <p:nvPr>
            <p:ph sz="quarter" idx="11"/>
          </p:nvPr>
        </p:nvSpPr>
        <p:spPr>
          <a:xfrm>
            <a:off x="4499524" y="1937716"/>
            <a:ext cx="3192952" cy="4127155"/>
          </a:xfrm>
          <a:ln w="6350">
            <a:solidFill>
              <a:schemeClr val="accent1">
                <a:shade val="15000"/>
              </a:schemeClr>
            </a:solidFill>
          </a:ln>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659B28FC-8AE1-1822-B994-0BBE64C57AD1}"/>
              </a:ext>
            </a:extLst>
          </p:cNvPr>
          <p:cNvSpPr>
            <a:spLocks noGrp="1"/>
          </p:cNvSpPr>
          <p:nvPr>
            <p:ph sz="quarter" idx="13"/>
          </p:nvPr>
        </p:nvSpPr>
        <p:spPr>
          <a:xfrm>
            <a:off x="839786" y="1941835"/>
            <a:ext cx="3192952" cy="4127155"/>
          </a:xfrm>
          <a:ln w="6350">
            <a:solidFill>
              <a:schemeClr val="accent1">
                <a:shade val="15000"/>
              </a:schemeClr>
            </a:solidFill>
          </a:ln>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09C017CB-310B-A91B-6010-BB7342521D37}"/>
              </a:ext>
            </a:extLst>
          </p:cNvPr>
          <p:cNvSpPr>
            <a:spLocks noGrp="1"/>
          </p:cNvSpPr>
          <p:nvPr>
            <p:ph sz="quarter" idx="14"/>
          </p:nvPr>
        </p:nvSpPr>
        <p:spPr>
          <a:xfrm>
            <a:off x="8159262" y="1937716"/>
            <a:ext cx="3192952" cy="4127155"/>
          </a:xfrm>
          <a:ln w="6350">
            <a:solidFill>
              <a:schemeClr val="accent1">
                <a:shade val="15000"/>
              </a:schemeClr>
            </a:solidFill>
          </a:ln>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08814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rizontal Photo - Floa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F7DBA3D-71BF-5B49-BDFA-2FB7BB9887B1}"/>
              </a:ext>
            </a:extLst>
          </p:cNvPr>
          <p:cNvSpPr>
            <a:spLocks noGrp="1"/>
          </p:cNvSpPr>
          <p:nvPr>
            <p:ph type="pic" sz="quarter" idx="10"/>
          </p:nvPr>
        </p:nvSpPr>
        <p:spPr>
          <a:xfrm>
            <a:off x="361951" y="276223"/>
            <a:ext cx="11468100" cy="4535535"/>
          </a:xfrm>
        </p:spPr>
        <p:txBody>
          <a:bodyPr anchor="ctr"/>
          <a:lstStyle>
            <a:lvl1pPr marL="0" indent="0">
              <a:buNone/>
              <a:defRPr/>
            </a:lvl1pPr>
          </a:lstStyle>
          <a:p>
            <a:endParaRPr lang="en-US" dirty="0"/>
          </a:p>
        </p:txBody>
      </p:sp>
      <p:sp>
        <p:nvSpPr>
          <p:cNvPr id="2" name="Title 1">
            <a:extLst>
              <a:ext uri="{FF2B5EF4-FFF2-40B4-BE49-F238E27FC236}">
                <a16:creationId xmlns:a16="http://schemas.microsoft.com/office/drawing/2014/main" id="{EFFC1046-3F25-4443-A1BD-47CD75DC0CB2}"/>
              </a:ext>
            </a:extLst>
          </p:cNvPr>
          <p:cNvSpPr>
            <a:spLocks noGrp="1"/>
          </p:cNvSpPr>
          <p:nvPr>
            <p:ph type="title" hasCustomPrompt="1"/>
          </p:nvPr>
        </p:nvSpPr>
        <p:spPr>
          <a:xfrm>
            <a:off x="355600" y="5220103"/>
            <a:ext cx="11474451" cy="678362"/>
          </a:xfrm>
        </p:spPr>
        <p:txBody>
          <a:bodyPr anchor="t"/>
          <a:lstStyle>
            <a:lvl1pPr algn="l">
              <a:defRPr/>
            </a:lvl1pPr>
          </a:lstStyle>
          <a:p>
            <a:r>
              <a:rPr lang="en-US" dirty="0"/>
              <a:t>Click to edit title</a:t>
            </a:r>
          </a:p>
        </p:txBody>
      </p:sp>
      <p:cxnSp>
        <p:nvCxnSpPr>
          <p:cNvPr id="6" name="Straight Connector 5">
            <a:extLst>
              <a:ext uri="{FF2B5EF4-FFF2-40B4-BE49-F238E27FC236}">
                <a16:creationId xmlns:a16="http://schemas.microsoft.com/office/drawing/2014/main" id="{6C0E1416-4FE4-1717-A49E-33314065BCFA}"/>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5A9B7FF-424D-822A-7198-CF6964F384A2}"/>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1061147668"/>
      </p:ext>
    </p:extLst>
  </p:cSld>
  <p:clrMapOvr>
    <a:masterClrMapping/>
  </p:clrMapOvr>
  <p:extLst>
    <p:ext uri="{DCECCB84-F9BA-43D5-87BE-67443E8EF086}">
      <p15:sldGuideLst xmlns:p15="http://schemas.microsoft.com/office/powerpoint/2012/main">
        <p15:guide id="1" orient="horz" pos="1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har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2368-B289-3106-A35B-2E292B017941}"/>
              </a:ext>
            </a:extLst>
          </p:cNvPr>
          <p:cNvSpPr>
            <a:spLocks noGrp="1"/>
          </p:cNvSpPr>
          <p:nvPr>
            <p:ph type="title"/>
          </p:nvPr>
        </p:nvSpPr>
        <p:spPr>
          <a:xfrm>
            <a:off x="191590" y="457200"/>
            <a:ext cx="4580436" cy="1600200"/>
          </a:xfrm>
          <a:solidFill>
            <a:schemeClr val="bg1"/>
          </a:solidFill>
        </p:spPr>
        <p:txBody>
          <a:bodyPr anchor="b">
            <a:normAutofit/>
          </a:bodyPr>
          <a:lstStyle>
            <a:lvl1pPr>
              <a:defRPr sz="4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501E81-21A3-412A-F59B-CB423D813F89}"/>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9502B8A7-4F7F-BECB-4FD7-F9EF8C2EC1B3}"/>
              </a:ext>
            </a:extLst>
          </p:cNvPr>
          <p:cNvSpPr>
            <a:spLocks noGrp="1"/>
          </p:cNvSpPr>
          <p:nvPr>
            <p:ph type="body" sz="half" idx="2"/>
          </p:nvPr>
        </p:nvSpPr>
        <p:spPr>
          <a:xfrm>
            <a:off x="210066" y="2150076"/>
            <a:ext cx="4561960" cy="371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144EEB45-30CC-3745-9113-680D1E67746F}"/>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9" name="Straight Connector 8">
            <a:extLst>
              <a:ext uri="{FF2B5EF4-FFF2-40B4-BE49-F238E27FC236}">
                <a16:creationId xmlns:a16="http://schemas.microsoft.com/office/drawing/2014/main" id="{041E5309-5557-0E79-F99F-7A5601853555}"/>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2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Red">
    <p:bg>
      <p:bgPr>
        <a:solidFill>
          <a:srgbClr val="BA0C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13FF-D28A-7AB8-7703-90B0685B3D74}"/>
              </a:ext>
            </a:extLst>
          </p:cNvPr>
          <p:cNvSpPr>
            <a:spLocks noGrp="1"/>
          </p:cNvSpPr>
          <p:nvPr>
            <p:ph type="ctrTitle"/>
          </p:nvPr>
        </p:nvSpPr>
        <p:spPr>
          <a:xfrm>
            <a:off x="248478" y="2126974"/>
            <a:ext cx="11718188" cy="2327205"/>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FF30E89-87EA-ADE3-4B68-BEE17A6E889F}"/>
              </a:ext>
            </a:extLst>
          </p:cNvPr>
          <p:cNvSpPr>
            <a:spLocks noGrp="1"/>
          </p:cNvSpPr>
          <p:nvPr>
            <p:ph type="subTitle" idx="1"/>
          </p:nvPr>
        </p:nvSpPr>
        <p:spPr>
          <a:xfrm>
            <a:off x="248478" y="4588137"/>
            <a:ext cx="11718188" cy="161387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7924427E-798D-B3C7-DA01-54E19CDF7064}"/>
              </a:ext>
            </a:extLst>
          </p:cNvPr>
          <p:cNvCxnSpPr>
            <a:cxnSpLocks/>
          </p:cNvCxnSpPr>
          <p:nvPr userDrawn="1"/>
        </p:nvCxnSpPr>
        <p:spPr>
          <a:xfrm>
            <a:off x="225335" y="6516158"/>
            <a:ext cx="11741331" cy="0"/>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4637CD1-6ABA-E622-19EA-273257BE973B}"/>
              </a:ext>
            </a:extLst>
          </p:cNvPr>
          <p:cNvPicPr>
            <a:picLocks noChangeAspect="1"/>
          </p:cNvPicPr>
          <p:nvPr userDrawn="1"/>
        </p:nvPicPr>
        <p:blipFill>
          <a:blip r:embed="rId2"/>
          <a:stretch>
            <a:fillRect/>
          </a:stretch>
        </p:blipFill>
        <p:spPr>
          <a:xfrm>
            <a:off x="3481001" y="857828"/>
            <a:ext cx="5229998" cy="1269146"/>
          </a:xfrm>
          <a:prstGeom prst="rect">
            <a:avLst/>
          </a:prstGeom>
        </p:spPr>
      </p:pic>
    </p:spTree>
    <p:extLst>
      <p:ext uri="{BB962C8B-B14F-4D97-AF65-F5344CB8AC3E}">
        <p14:creationId xmlns:p14="http://schemas.microsoft.com/office/powerpoint/2010/main" val="12528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ontent_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774A99-FB31-3917-5498-70229700F903}"/>
              </a:ext>
            </a:extLst>
          </p:cNvPr>
          <p:cNvSpPr/>
          <p:nvPr userDrawn="1"/>
        </p:nvSpPr>
        <p:spPr>
          <a:xfrm>
            <a:off x="0" y="-1"/>
            <a:ext cx="5183187" cy="6858000"/>
          </a:xfrm>
          <a:prstGeom prst="rect">
            <a:avLst/>
          </a:prstGeom>
          <a:solidFill>
            <a:srgbClr val="BA0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B5E86-C141-5B32-158C-3FE320989A5B}"/>
              </a:ext>
            </a:extLst>
          </p:cNvPr>
          <p:cNvSpPr>
            <a:spLocks noGrp="1"/>
          </p:cNvSpPr>
          <p:nvPr>
            <p:ph type="title"/>
          </p:nvPr>
        </p:nvSpPr>
        <p:spPr>
          <a:xfrm>
            <a:off x="321276" y="457200"/>
            <a:ext cx="4596713" cy="1507519"/>
          </a:xfrm>
        </p:spPr>
        <p:txBody>
          <a:bodyPr anchor="b">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B1A586C-9F47-723F-FCE6-E3C857326694}"/>
              </a:ext>
            </a:extLst>
          </p:cNvPr>
          <p:cNvSpPr>
            <a:spLocks noGrp="1"/>
          </p:cNvSpPr>
          <p:nvPr>
            <p:ph type="pic" idx="1"/>
          </p:nvPr>
        </p:nvSpPr>
        <p:spPr>
          <a:xfrm>
            <a:off x="5438561" y="457200"/>
            <a:ext cx="64321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B362D-43C9-4271-2678-5B67CCAE64ED}"/>
              </a:ext>
            </a:extLst>
          </p:cNvPr>
          <p:cNvSpPr>
            <a:spLocks noGrp="1"/>
          </p:cNvSpPr>
          <p:nvPr>
            <p:ph type="body" sz="half" idx="2"/>
          </p:nvPr>
        </p:nvSpPr>
        <p:spPr>
          <a:xfrm>
            <a:off x="321276" y="2057400"/>
            <a:ext cx="4596713"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70AC3CB1-6B15-6CFD-3858-626D8CDB02BB}"/>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2046448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idebar_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774A99-FB31-3917-5498-70229700F903}"/>
              </a:ext>
            </a:extLst>
          </p:cNvPr>
          <p:cNvSpPr/>
          <p:nvPr userDrawn="1"/>
        </p:nvSpPr>
        <p:spPr>
          <a:xfrm>
            <a:off x="0" y="-1"/>
            <a:ext cx="3484605" cy="6858000"/>
          </a:xfrm>
          <a:prstGeom prst="rect">
            <a:avLst/>
          </a:prstGeom>
          <a:solidFill>
            <a:srgbClr val="2157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B5E86-C141-5B32-158C-3FE320989A5B}"/>
              </a:ext>
            </a:extLst>
          </p:cNvPr>
          <p:cNvSpPr>
            <a:spLocks noGrp="1"/>
          </p:cNvSpPr>
          <p:nvPr>
            <p:ph type="title"/>
          </p:nvPr>
        </p:nvSpPr>
        <p:spPr>
          <a:xfrm>
            <a:off x="321277" y="457200"/>
            <a:ext cx="2854410" cy="1507519"/>
          </a:xfrm>
        </p:spPr>
        <p:txBody>
          <a:bodyPr anchor="b">
            <a:noAutofit/>
          </a:bodyPr>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B1A586C-9F47-723F-FCE6-E3C857326694}"/>
              </a:ext>
            </a:extLst>
          </p:cNvPr>
          <p:cNvSpPr>
            <a:spLocks noGrp="1"/>
          </p:cNvSpPr>
          <p:nvPr>
            <p:ph type="pic" idx="1"/>
          </p:nvPr>
        </p:nvSpPr>
        <p:spPr>
          <a:xfrm>
            <a:off x="3805881" y="457200"/>
            <a:ext cx="806484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B362D-43C9-4271-2678-5B67CCAE64ED}"/>
              </a:ext>
            </a:extLst>
          </p:cNvPr>
          <p:cNvSpPr>
            <a:spLocks noGrp="1"/>
          </p:cNvSpPr>
          <p:nvPr>
            <p:ph type="body" sz="half" idx="2"/>
          </p:nvPr>
        </p:nvSpPr>
        <p:spPr>
          <a:xfrm>
            <a:off x="321276" y="2057400"/>
            <a:ext cx="2854410" cy="42545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70AC3CB1-6B15-6CFD-3858-626D8CDB02BB}"/>
              </a:ext>
            </a:extLst>
          </p:cNvPr>
          <p:cNvPicPr>
            <a:picLocks noChangeAspect="1"/>
          </p:cNvPicPr>
          <p:nvPr userDrawn="1"/>
        </p:nvPicPr>
        <p:blipFill>
          <a:blip r:embed="rId2"/>
          <a:stretch>
            <a:fillRect/>
          </a:stretch>
        </p:blipFill>
        <p:spPr>
          <a:xfrm>
            <a:off x="10192300" y="6311900"/>
            <a:ext cx="1725383" cy="418693"/>
          </a:xfrm>
          <a:prstGeom prst="rect">
            <a:avLst/>
          </a:prstGeom>
        </p:spPr>
      </p:pic>
    </p:spTree>
    <p:extLst>
      <p:ext uri="{BB962C8B-B14F-4D97-AF65-F5344CB8AC3E}">
        <p14:creationId xmlns:p14="http://schemas.microsoft.com/office/powerpoint/2010/main" val="246119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E557C2-FB7C-1643-A6B5-56D90E9B046E}"/>
              </a:ext>
            </a:extLst>
          </p:cNvPr>
          <p:cNvSpPr/>
          <p:nvPr userDrawn="1"/>
        </p:nvSpPr>
        <p:spPr>
          <a:xfrm>
            <a:off x="8128000" y="0"/>
            <a:ext cx="4064000" cy="6858000"/>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9672D13-8C0B-3A47-B9B7-7AA71736C414}"/>
              </a:ext>
            </a:extLst>
          </p:cNvPr>
          <p:cNvSpPr>
            <a:spLocks noGrp="1"/>
          </p:cNvSpPr>
          <p:nvPr>
            <p:ph type="body" sz="quarter" idx="10" hasCustomPrompt="1"/>
          </p:nvPr>
        </p:nvSpPr>
        <p:spPr>
          <a:xfrm>
            <a:off x="8251371" y="849086"/>
            <a:ext cx="3788229" cy="5159828"/>
          </a:xfrm>
        </p:spPr>
        <p:txBody>
          <a:bodyPr tIns="0"/>
          <a:lstStyle>
            <a:lvl1pPr marL="0" indent="0" algn="l">
              <a:buNone/>
              <a:defRPr sz="3200" spc="0">
                <a:solidFill>
                  <a:schemeClr val="bg2"/>
                </a:solidFill>
              </a:defRPr>
            </a:lvl1pPr>
            <a:lvl2pPr algn="l">
              <a:defRPr sz="2400" spc="0">
                <a:solidFill>
                  <a:schemeClr val="bg2"/>
                </a:solidFill>
              </a:defRPr>
            </a:lvl2pPr>
            <a:lvl3pPr algn="l">
              <a:defRPr sz="2000" spc="0">
                <a:solidFill>
                  <a:schemeClr val="bg2"/>
                </a:solidFill>
              </a:defRPr>
            </a:lvl3pPr>
            <a:lvl4pPr algn="l">
              <a:defRPr sz="2000" spc="0">
                <a:solidFill>
                  <a:schemeClr val="bg2"/>
                </a:solidFill>
              </a:defRPr>
            </a:lvl4pPr>
            <a:lvl5pPr algn="l">
              <a:defRPr sz="1600" spc="0">
                <a:solidFill>
                  <a:schemeClr val="bg2"/>
                </a:solidFill>
              </a:defRPr>
            </a:lvl5pPr>
          </a:lstStyle>
          <a:p>
            <a:pPr lvl="0"/>
            <a:r>
              <a:rPr lang="en-US" dirty="0"/>
              <a:t>Supporting text styles</a:t>
            </a:r>
          </a:p>
          <a:p>
            <a:pPr lvl="1"/>
            <a:r>
              <a:rPr lang="en-US" dirty="0"/>
              <a:t>Second level</a:t>
            </a:r>
          </a:p>
          <a:p>
            <a:pPr lvl="2"/>
            <a:r>
              <a:rPr lang="en-US" dirty="0"/>
              <a:t>Third level</a:t>
            </a:r>
          </a:p>
          <a:p>
            <a:pPr lvl="3"/>
            <a:r>
              <a:rPr lang="en-US" dirty="0"/>
              <a:t>Fourth level</a:t>
            </a:r>
          </a:p>
        </p:txBody>
      </p:sp>
      <p:sp>
        <p:nvSpPr>
          <p:cNvPr id="5" name="Content Placeholder 4">
            <a:extLst>
              <a:ext uri="{FF2B5EF4-FFF2-40B4-BE49-F238E27FC236}">
                <a16:creationId xmlns:a16="http://schemas.microsoft.com/office/drawing/2014/main" id="{63CD825E-D77A-BC4B-A290-2A9BD3E2CF47}"/>
              </a:ext>
            </a:extLst>
          </p:cNvPr>
          <p:cNvSpPr>
            <a:spLocks noGrp="1"/>
          </p:cNvSpPr>
          <p:nvPr>
            <p:ph sz="quarter" idx="11" hasCustomPrompt="1"/>
          </p:nvPr>
        </p:nvSpPr>
        <p:spPr>
          <a:xfrm>
            <a:off x="421093" y="1894114"/>
            <a:ext cx="7264221" cy="4495800"/>
          </a:xfrm>
        </p:spPr>
        <p:txBody>
          <a:bodyPr/>
          <a:lstStyle>
            <a:lvl1pPr marL="0" indent="0" algn="l">
              <a:buNone/>
              <a:defRPr sz="3200" spc="0"/>
            </a:lvl1pPr>
            <a:lvl2pPr marL="295275" indent="-285750" algn="l">
              <a:buFont typeface="Arial" panose="020B0604020202020204" pitchFamily="34" charset="0"/>
              <a:buChar char="•"/>
              <a:defRPr sz="2400" spc="0"/>
            </a:lvl2pPr>
            <a:lvl3pPr marL="295275" indent="-285750" algn="l">
              <a:buFont typeface="Arial" panose="020B0604020202020204" pitchFamily="34" charset="0"/>
              <a:buChar char="•"/>
              <a:defRPr sz="1600" spc="0"/>
            </a:lvl3pPr>
            <a:lvl4pPr marL="631825" indent="342900" algn="l">
              <a:buFont typeface="Arial" panose="020B0604020202020204" pitchFamily="34" charset="0"/>
              <a:buChar char="•"/>
              <a:tabLst/>
              <a:defRPr sz="2000" spc="0"/>
            </a:lvl4pPr>
            <a:lvl5pPr marL="631825" indent="-349250" algn="l">
              <a:buFont typeface="Arial" panose="020B0604020202020204" pitchFamily="34" charset="0"/>
              <a:buChar char="•"/>
              <a:defRPr sz="2000" spc="0"/>
            </a:lvl5pPr>
          </a:lstStyle>
          <a:p>
            <a:pPr lvl="0"/>
            <a:r>
              <a:rPr lang="en-US" dirty="0"/>
              <a:t>Body Text styles</a:t>
            </a:r>
          </a:p>
          <a:p>
            <a:pPr lvl="1"/>
            <a:r>
              <a:rPr lang="en-US" dirty="0"/>
              <a:t>Second level</a:t>
            </a:r>
          </a:p>
          <a:p>
            <a:pPr lvl="4"/>
            <a:r>
              <a:rPr lang="en-US" dirty="0"/>
              <a:t>Third level</a:t>
            </a:r>
          </a:p>
          <a:p>
            <a:pPr lvl="3"/>
            <a:r>
              <a:rPr lang="en-US" dirty="0"/>
              <a:t>Fourth level</a:t>
            </a:r>
          </a:p>
        </p:txBody>
      </p:sp>
      <p:pic>
        <p:nvPicPr>
          <p:cNvPr id="11" name="Picture 10">
            <a:extLst>
              <a:ext uri="{FF2B5EF4-FFF2-40B4-BE49-F238E27FC236}">
                <a16:creationId xmlns:a16="http://schemas.microsoft.com/office/drawing/2014/main" id="{8D45B53D-2299-E860-2EB6-A9633C359AAE}"/>
              </a:ext>
            </a:extLst>
          </p:cNvPr>
          <p:cNvPicPr>
            <a:picLocks noChangeAspect="1"/>
          </p:cNvPicPr>
          <p:nvPr userDrawn="1"/>
        </p:nvPicPr>
        <p:blipFill>
          <a:blip r:embed="rId2"/>
          <a:stretch>
            <a:fillRect/>
          </a:stretch>
        </p:blipFill>
        <p:spPr>
          <a:xfrm>
            <a:off x="10192298" y="6306811"/>
            <a:ext cx="1725383" cy="418693"/>
          </a:xfrm>
          <a:prstGeom prst="rect">
            <a:avLst/>
          </a:prstGeom>
        </p:spPr>
      </p:pic>
      <p:sp>
        <p:nvSpPr>
          <p:cNvPr id="15" name="Title 1">
            <a:extLst>
              <a:ext uri="{FF2B5EF4-FFF2-40B4-BE49-F238E27FC236}">
                <a16:creationId xmlns:a16="http://schemas.microsoft.com/office/drawing/2014/main" id="{BD205FDA-271D-FDC7-8F3B-97C3FE7D170E}"/>
              </a:ext>
            </a:extLst>
          </p:cNvPr>
          <p:cNvSpPr>
            <a:spLocks noGrp="1"/>
          </p:cNvSpPr>
          <p:nvPr>
            <p:ph type="title" hasCustomPrompt="1"/>
          </p:nvPr>
        </p:nvSpPr>
        <p:spPr>
          <a:xfrm>
            <a:off x="421093" y="270654"/>
            <a:ext cx="7264221" cy="1325563"/>
          </a:xfrm>
        </p:spPr>
        <p:txBody>
          <a:bodyPr/>
          <a:lstStyle/>
          <a:p>
            <a:r>
              <a:rPr lang="en-US" dirty="0"/>
              <a:t>Click to edit title</a:t>
            </a:r>
          </a:p>
        </p:txBody>
      </p:sp>
    </p:spTree>
    <p:extLst>
      <p:ext uri="{BB962C8B-B14F-4D97-AF65-F5344CB8AC3E}">
        <p14:creationId xmlns:p14="http://schemas.microsoft.com/office/powerpoint/2010/main" val="1565701090"/>
      </p:ext>
    </p:extLst>
  </p:cSld>
  <p:clrMapOvr>
    <a:masterClrMapping/>
  </p:clrMapOvr>
  <p:extLst>
    <p:ext uri="{DCECCB84-F9BA-43D5-87BE-67443E8EF086}">
      <p15:sldGuideLst xmlns:p15="http://schemas.microsoft.com/office/powerpoint/2012/main">
        <p15:guide id="3" pos="5120">
          <p15:clr>
            <a:srgbClr val="FBAE40"/>
          </p15:clr>
        </p15:guide>
        <p15:guide id="4" pos="576">
          <p15:clr>
            <a:srgbClr val="FBAE40"/>
          </p15:clr>
        </p15:guide>
        <p15:guide id="6" orient="horz" pos="2256">
          <p15:clr>
            <a:srgbClr val="FBAE40"/>
          </p15:clr>
        </p15:guide>
        <p15:guide id="7" orient="horz" pos="624">
          <p15:clr>
            <a:srgbClr val="FBAE40"/>
          </p15:clr>
        </p15:guide>
        <p15:guide id="9" orient="horz" pos="3984">
          <p15:clr>
            <a:srgbClr val="FBAE40"/>
          </p15:clr>
        </p15:guide>
        <p15:guide id="10" pos="7456">
          <p15:clr>
            <a:srgbClr val="FBAE40"/>
          </p15:clr>
        </p15:guide>
        <p15:guide id="11" pos="224">
          <p15:clr>
            <a:srgbClr val="FBAE40"/>
          </p15:clr>
        </p15:guide>
        <p15:guide id="12" pos="4736">
          <p15:clr>
            <a:srgbClr val="FBAE40"/>
          </p15:clr>
        </p15:guide>
        <p15:guide id="13" pos="53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0" name="object 64">
            <a:extLst>
              <a:ext uri="{FF2B5EF4-FFF2-40B4-BE49-F238E27FC236}">
                <a16:creationId xmlns:a16="http://schemas.microsoft.com/office/drawing/2014/main" id="{B133B7F3-D3AE-9646-A251-E07358C2D6EF}"/>
              </a:ext>
            </a:extLst>
          </p:cNvPr>
          <p:cNvGrpSpPr/>
          <p:nvPr userDrawn="1"/>
        </p:nvGrpSpPr>
        <p:grpSpPr>
          <a:xfrm>
            <a:off x="6046476" y="0"/>
            <a:ext cx="6071885" cy="6858000"/>
            <a:chOff x="6830466" y="0"/>
            <a:chExt cx="6963409" cy="7772400"/>
          </a:xfrm>
        </p:grpSpPr>
        <p:sp>
          <p:nvSpPr>
            <p:cNvPr id="21" name="object 65">
              <a:extLst>
                <a:ext uri="{FF2B5EF4-FFF2-40B4-BE49-F238E27FC236}">
                  <a16:creationId xmlns:a16="http://schemas.microsoft.com/office/drawing/2014/main" id="{6A5823F9-0209-F742-8701-0A570D474744}"/>
                </a:ext>
              </a:extLst>
            </p:cNvPr>
            <p:cNvSpPr/>
            <p:nvPr/>
          </p:nvSpPr>
          <p:spPr>
            <a:xfrm>
              <a:off x="6830466" y="0"/>
              <a:ext cx="6962965" cy="7772400"/>
            </a:xfrm>
            <a:prstGeom prst="rect">
              <a:avLst/>
            </a:prstGeom>
            <a:blipFill>
              <a:blip r:embed="rId2" cstate="print"/>
              <a:stretch>
                <a:fillRect/>
              </a:stretch>
            </a:blipFill>
          </p:spPr>
          <p:txBody>
            <a:bodyPr wrap="square" lIns="0" tIns="0" rIns="0" bIns="0" rtlCol="0"/>
            <a:lstStyle/>
            <a:p>
              <a:endParaRPr sz="1566"/>
            </a:p>
          </p:txBody>
        </p:sp>
        <p:sp>
          <p:nvSpPr>
            <p:cNvPr id="22" name="object 66">
              <a:extLst>
                <a:ext uri="{FF2B5EF4-FFF2-40B4-BE49-F238E27FC236}">
                  <a16:creationId xmlns:a16="http://schemas.microsoft.com/office/drawing/2014/main" id="{626AFA81-CF02-CD49-9A38-E7B542E99FC5}"/>
                </a:ext>
              </a:extLst>
            </p:cNvPr>
            <p:cNvSpPr/>
            <p:nvPr/>
          </p:nvSpPr>
          <p:spPr>
            <a:xfrm>
              <a:off x="11528590" y="6946649"/>
              <a:ext cx="2154313" cy="284248"/>
            </a:xfrm>
            <a:prstGeom prst="rect">
              <a:avLst/>
            </a:prstGeom>
            <a:blipFill>
              <a:blip r:embed="rId3" cstate="print"/>
              <a:stretch>
                <a:fillRect/>
              </a:stretch>
            </a:blipFill>
          </p:spPr>
          <p:txBody>
            <a:bodyPr wrap="square" lIns="0" tIns="0" rIns="0" bIns="0" rtlCol="0"/>
            <a:lstStyle/>
            <a:p>
              <a:endParaRPr sz="1566"/>
            </a:p>
          </p:txBody>
        </p:sp>
        <p:sp>
          <p:nvSpPr>
            <p:cNvPr id="23" name="object 67">
              <a:extLst>
                <a:ext uri="{FF2B5EF4-FFF2-40B4-BE49-F238E27FC236}">
                  <a16:creationId xmlns:a16="http://schemas.microsoft.com/office/drawing/2014/main" id="{28CA2553-0964-F047-8E58-C30C88046E14}"/>
                </a:ext>
              </a:extLst>
            </p:cNvPr>
            <p:cNvSpPr/>
            <p:nvPr/>
          </p:nvSpPr>
          <p:spPr>
            <a:xfrm>
              <a:off x="11706607" y="6715345"/>
              <a:ext cx="1740585" cy="163106"/>
            </a:xfrm>
            <a:prstGeom prst="rect">
              <a:avLst/>
            </a:prstGeom>
            <a:blipFill>
              <a:blip r:embed="rId4" cstate="print"/>
              <a:stretch>
                <a:fillRect/>
              </a:stretch>
            </a:blipFill>
          </p:spPr>
          <p:txBody>
            <a:bodyPr wrap="square" lIns="0" tIns="0" rIns="0" bIns="0" rtlCol="0"/>
            <a:lstStyle/>
            <a:p>
              <a:endParaRPr sz="1566"/>
            </a:p>
          </p:txBody>
        </p:sp>
      </p:grpSp>
      <p:pic>
        <p:nvPicPr>
          <p:cNvPr id="17" name="Picture 16" descr="Shape, background pattern&#10;&#10;Description automatically generated">
            <a:extLst>
              <a:ext uri="{FF2B5EF4-FFF2-40B4-BE49-F238E27FC236}">
                <a16:creationId xmlns:a16="http://schemas.microsoft.com/office/drawing/2014/main" id="{E7181FA1-D16C-6144-A5BF-A50E80480205}"/>
              </a:ext>
            </a:extLst>
          </p:cNvPr>
          <p:cNvPicPr>
            <a:picLocks noChangeAspect="1"/>
          </p:cNvPicPr>
          <p:nvPr userDrawn="1"/>
        </p:nvPicPr>
        <p:blipFill>
          <a:blip r:embed="rId5"/>
          <a:stretch>
            <a:fillRect/>
          </a:stretch>
        </p:blipFill>
        <p:spPr>
          <a:xfrm>
            <a:off x="0" y="0"/>
            <a:ext cx="9330171" cy="6858000"/>
          </a:xfrm>
          <a:prstGeom prst="rect">
            <a:avLst/>
          </a:prstGeom>
        </p:spPr>
      </p:pic>
      <p:pic>
        <p:nvPicPr>
          <p:cNvPr id="19" name="Picture 18" descr="Background pattern&#10;&#10;Description automatically generated">
            <a:extLst>
              <a:ext uri="{FF2B5EF4-FFF2-40B4-BE49-F238E27FC236}">
                <a16:creationId xmlns:a16="http://schemas.microsoft.com/office/drawing/2014/main" id="{3944BF2A-9948-C248-81C7-54BB3713E444}"/>
              </a:ext>
            </a:extLst>
          </p:cNvPr>
          <p:cNvPicPr>
            <a:picLocks noChangeAspect="1"/>
          </p:cNvPicPr>
          <p:nvPr userDrawn="1"/>
        </p:nvPicPr>
        <p:blipFill>
          <a:blip r:embed="rId6"/>
          <a:stretch>
            <a:fillRect/>
          </a:stretch>
        </p:blipFill>
        <p:spPr>
          <a:xfrm>
            <a:off x="9046733" y="0"/>
            <a:ext cx="3145267" cy="6858000"/>
          </a:xfrm>
          <a:prstGeom prst="rect">
            <a:avLst/>
          </a:prstGeom>
        </p:spPr>
      </p:pic>
      <p:sp>
        <p:nvSpPr>
          <p:cNvPr id="9" name="object 62">
            <a:extLst>
              <a:ext uri="{FF2B5EF4-FFF2-40B4-BE49-F238E27FC236}">
                <a16:creationId xmlns:a16="http://schemas.microsoft.com/office/drawing/2014/main" id="{300D4B96-1E8E-5441-99B3-BF13D248809A}"/>
              </a:ext>
            </a:extLst>
          </p:cNvPr>
          <p:cNvSpPr/>
          <p:nvPr userDrawn="1"/>
        </p:nvSpPr>
        <p:spPr>
          <a:xfrm>
            <a:off x="1568448" y="3856653"/>
            <a:ext cx="4900549" cy="0"/>
          </a:xfrm>
          <a:custGeom>
            <a:avLst/>
            <a:gdLst/>
            <a:ahLst/>
            <a:cxnLst/>
            <a:rect l="l" t="t" r="r" b="b"/>
            <a:pathLst>
              <a:path w="5634355">
                <a:moveTo>
                  <a:pt x="0" y="0"/>
                </a:moveTo>
                <a:lnTo>
                  <a:pt x="5633808" y="0"/>
                </a:lnTo>
              </a:path>
            </a:pathLst>
          </a:custGeom>
          <a:ln w="18313">
            <a:solidFill>
              <a:srgbClr val="FFFFFF"/>
            </a:solidFill>
          </a:ln>
        </p:spPr>
        <p:txBody>
          <a:bodyPr wrap="square" lIns="0" tIns="0" rIns="0" bIns="0" rtlCol="0"/>
          <a:lstStyle/>
          <a:p>
            <a:endParaRPr sz="1566"/>
          </a:p>
        </p:txBody>
      </p:sp>
      <p:sp>
        <p:nvSpPr>
          <p:cNvPr id="2" name="Title 1"/>
          <p:cNvSpPr>
            <a:spLocks noGrp="1"/>
          </p:cNvSpPr>
          <p:nvPr>
            <p:ph type="ctrTitle"/>
          </p:nvPr>
        </p:nvSpPr>
        <p:spPr>
          <a:xfrm>
            <a:off x="1524001" y="1122363"/>
            <a:ext cx="5012058" cy="2343151"/>
          </a:xfrm>
        </p:spPr>
        <p:txBody>
          <a:bodyPr anchor="b">
            <a:normAutofit/>
          </a:bodyPr>
          <a:lstStyle>
            <a:lvl1pPr algn="ctr">
              <a:defRPr sz="3001" baseline="0"/>
            </a:lvl1pPr>
          </a:lstStyle>
          <a:p>
            <a:r>
              <a:rPr lang="en-US"/>
              <a:t>Click to edit Master title style</a:t>
            </a:r>
          </a:p>
        </p:txBody>
      </p:sp>
      <p:sp>
        <p:nvSpPr>
          <p:cNvPr id="3" name="Subtitle 2"/>
          <p:cNvSpPr>
            <a:spLocks noGrp="1"/>
          </p:cNvSpPr>
          <p:nvPr>
            <p:ph type="subTitle" idx="1"/>
          </p:nvPr>
        </p:nvSpPr>
        <p:spPr>
          <a:xfrm>
            <a:off x="1524001" y="4303062"/>
            <a:ext cx="5012058" cy="954738"/>
          </a:xfrm>
        </p:spPr>
        <p:txBody>
          <a:bodyPr>
            <a:normAutofit/>
          </a:bodyPr>
          <a:lstStyle>
            <a:lvl1pPr marL="0" indent="0" algn="ctr">
              <a:buNone/>
              <a:defRPr sz="2088" b="1" i="0" baseline="0">
                <a:solidFill>
                  <a:schemeClr val="bg1"/>
                </a:solidFill>
              </a:defRPr>
            </a:lvl1pPr>
            <a:lvl2pPr marL="450683" indent="0" algn="ctr">
              <a:buNone/>
              <a:defRPr sz="1972"/>
            </a:lvl2pPr>
            <a:lvl3pPr marL="901365" indent="0" algn="ctr">
              <a:buNone/>
              <a:defRPr sz="1774"/>
            </a:lvl3pPr>
            <a:lvl4pPr marL="1352047" indent="0" algn="ctr">
              <a:buNone/>
              <a:defRPr sz="1577"/>
            </a:lvl4pPr>
            <a:lvl5pPr marL="1802729" indent="0" algn="ctr">
              <a:buNone/>
              <a:defRPr sz="1577"/>
            </a:lvl5pPr>
            <a:lvl6pPr marL="2253412" indent="0" algn="ctr">
              <a:buNone/>
              <a:defRPr sz="1577"/>
            </a:lvl6pPr>
            <a:lvl7pPr marL="2704094" indent="0" algn="ctr">
              <a:buNone/>
              <a:defRPr sz="1577"/>
            </a:lvl7pPr>
            <a:lvl8pPr marL="3154776" indent="0" algn="ctr">
              <a:buNone/>
              <a:defRPr sz="1577"/>
            </a:lvl8pPr>
            <a:lvl9pPr marL="3605458" indent="0" algn="ctr">
              <a:buNone/>
              <a:defRPr sz="1577"/>
            </a:lvl9pPr>
          </a:lstStyle>
          <a:p>
            <a:r>
              <a:rPr lang="en-US"/>
              <a:t>Click to edit Master subtitle style</a:t>
            </a:r>
          </a:p>
        </p:txBody>
      </p:sp>
    </p:spTree>
    <p:extLst>
      <p:ext uri="{BB962C8B-B14F-4D97-AF65-F5344CB8AC3E}">
        <p14:creationId xmlns:p14="http://schemas.microsoft.com/office/powerpoint/2010/main" val="209516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700C632-FC8A-5C49-81D7-969E3D364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895"/>
          <a:stretch/>
        </p:blipFill>
        <p:spPr>
          <a:xfrm>
            <a:off x="0" y="0"/>
            <a:ext cx="12194761" cy="1104504"/>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701420" y="365126"/>
            <a:ext cx="10652381" cy="423998"/>
          </a:xfrm>
        </p:spPr>
        <p:txBody>
          <a:bodyPr/>
          <a:lstStyle>
            <a:lvl1pPr>
              <a:defRPr/>
            </a:lvl1pPr>
          </a:lstStyle>
          <a:p>
            <a:r>
              <a:rPr lang="en-US"/>
              <a:t>Info heavy page</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7" name="Slide Number Placeholder 26">
            <a:extLst>
              <a:ext uri="{FF2B5EF4-FFF2-40B4-BE49-F238E27FC236}">
                <a16:creationId xmlns:a16="http://schemas.microsoft.com/office/drawing/2014/main" id="{793E61C3-FF9F-EA44-893A-18BC5B918674}"/>
              </a:ext>
            </a:extLst>
          </p:cNvPr>
          <p:cNvSpPr>
            <a:spLocks noGrp="1"/>
          </p:cNvSpPr>
          <p:nvPr>
            <p:ph type="sldNum" sz="quarter" idx="12"/>
          </p:nvPr>
        </p:nvSpPr>
        <p:spPr>
          <a:xfrm>
            <a:off x="8851514" y="6356351"/>
            <a:ext cx="2752290" cy="253066"/>
          </a:xfrm>
        </p:spPr>
        <p:txBody>
          <a:bodyPr/>
          <a:lstStyle>
            <a:lvl1pPr>
              <a:defRPr sz="1044" baseline="0">
                <a:solidFill>
                  <a:srgbClr val="8A2A81"/>
                </a:solidFill>
              </a:defRPr>
            </a:lvl1pPr>
          </a:lstStyle>
          <a:p>
            <a:fld id="{B3058F99-1621-754B-AD58-F55BA549116C}" type="slidenum">
              <a:rPr lang="en-US" smtClean="0"/>
              <a:pPr/>
              <a:t>‹#›</a:t>
            </a:fld>
            <a:endParaRPr lang="en-US"/>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01420" y="1344705"/>
            <a:ext cx="10652381" cy="823912"/>
          </a:xfrm>
        </p:spPr>
        <p:txBody>
          <a:bodyPr anchor="b">
            <a:normAutofit/>
          </a:bodyPr>
          <a:lstStyle>
            <a:lvl1pPr marL="0" indent="0">
              <a:buNone/>
              <a:defRPr sz="1653" b="1" baseline="0">
                <a:solidFill>
                  <a:srgbClr val="8A2A81"/>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01419" y="2168617"/>
            <a:ext cx="10652380" cy="3684588"/>
          </a:xfrm>
        </p:spPr>
        <p:txBody>
          <a:bodyPr>
            <a:normAutofit/>
          </a:bodyPr>
          <a:lstStyle>
            <a:lvl1pPr>
              <a:defRPr sz="1392"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88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599D320-DACE-674F-8921-ABEDF01975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61" cy="6858000"/>
          </a:xfrm>
          <a:prstGeom prst="rect">
            <a:avLst/>
          </a:prstGeom>
        </p:spPr>
      </p:pic>
      <p:sp>
        <p:nvSpPr>
          <p:cNvPr id="13" name="object 62">
            <a:extLst>
              <a:ext uri="{FF2B5EF4-FFF2-40B4-BE49-F238E27FC236}">
                <a16:creationId xmlns:a16="http://schemas.microsoft.com/office/drawing/2014/main" id="{55C5ED9C-ECCE-CE40-A50C-E6A8DB79AA97}"/>
              </a:ext>
            </a:extLst>
          </p:cNvPr>
          <p:cNvSpPr/>
          <p:nvPr userDrawn="1"/>
        </p:nvSpPr>
        <p:spPr>
          <a:xfrm>
            <a:off x="2674413" y="1804198"/>
            <a:ext cx="6632006" cy="0"/>
          </a:xfrm>
          <a:custGeom>
            <a:avLst/>
            <a:gdLst/>
            <a:ahLst/>
            <a:cxnLst/>
            <a:rect l="l" t="t" r="r" b="b"/>
            <a:pathLst>
              <a:path w="7625080">
                <a:moveTo>
                  <a:pt x="0" y="0"/>
                </a:moveTo>
                <a:lnTo>
                  <a:pt x="7624876" y="0"/>
                </a:lnTo>
              </a:path>
            </a:pathLst>
          </a:custGeom>
          <a:ln w="18313">
            <a:solidFill>
              <a:srgbClr val="FFFFFF"/>
            </a:solidFill>
          </a:ln>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2634217" y="1007079"/>
            <a:ext cx="6672201" cy="529543"/>
          </a:xfrm>
        </p:spPr>
        <p:txBody>
          <a:bodyPr/>
          <a:lstStyle>
            <a:lvl1pPr>
              <a:defRPr/>
            </a:lvl1pPr>
          </a:lstStyle>
          <a:p>
            <a:r>
              <a:rPr lang="en-US"/>
              <a:t>Table of contents</a:t>
            </a:r>
          </a:p>
        </p:txBody>
      </p:sp>
    </p:spTree>
    <p:extLst>
      <p:ext uri="{BB962C8B-B14F-4D97-AF65-F5344CB8AC3E}">
        <p14:creationId xmlns:p14="http://schemas.microsoft.com/office/powerpoint/2010/main" val="233775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599D320-DACE-674F-8921-ABEDF01975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2" y="0"/>
            <a:ext cx="12194761" cy="6858000"/>
          </a:xfrm>
          <a:prstGeom prst="rect">
            <a:avLst/>
          </a:prstGeom>
        </p:spPr>
      </p:pic>
      <p:sp>
        <p:nvSpPr>
          <p:cNvPr id="13" name="object 62">
            <a:extLst>
              <a:ext uri="{FF2B5EF4-FFF2-40B4-BE49-F238E27FC236}">
                <a16:creationId xmlns:a16="http://schemas.microsoft.com/office/drawing/2014/main" id="{55C5ED9C-ECCE-CE40-A50C-E6A8DB79AA97}"/>
              </a:ext>
            </a:extLst>
          </p:cNvPr>
          <p:cNvSpPr/>
          <p:nvPr userDrawn="1"/>
        </p:nvSpPr>
        <p:spPr>
          <a:xfrm>
            <a:off x="2674413" y="1804198"/>
            <a:ext cx="6632006" cy="0"/>
          </a:xfrm>
          <a:custGeom>
            <a:avLst/>
            <a:gdLst/>
            <a:ahLst/>
            <a:cxnLst/>
            <a:rect l="l" t="t" r="r" b="b"/>
            <a:pathLst>
              <a:path w="7625080">
                <a:moveTo>
                  <a:pt x="0" y="0"/>
                </a:moveTo>
                <a:lnTo>
                  <a:pt x="7624876" y="0"/>
                </a:lnTo>
              </a:path>
            </a:pathLst>
          </a:custGeom>
          <a:ln w="18313">
            <a:solidFill>
              <a:srgbClr val="FFFFFF"/>
            </a:solidFill>
          </a:ln>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2634217" y="1007079"/>
            <a:ext cx="6672201" cy="529543"/>
          </a:xfrm>
        </p:spPr>
        <p:txBody>
          <a:bodyPr/>
          <a:lstStyle>
            <a:lvl1pPr>
              <a:defRPr/>
            </a:lvl1pPr>
          </a:lstStyle>
          <a:p>
            <a:r>
              <a:rPr lang="en-US"/>
              <a:t>Table of contents</a:t>
            </a:r>
          </a:p>
        </p:txBody>
      </p:sp>
      <p:sp>
        <p:nvSpPr>
          <p:cNvPr id="6" name="Text Placeholder 2">
            <a:extLst>
              <a:ext uri="{FF2B5EF4-FFF2-40B4-BE49-F238E27FC236}">
                <a16:creationId xmlns:a16="http://schemas.microsoft.com/office/drawing/2014/main" id="{A2F6FBC9-3F86-D24D-8F7C-04F194B9093F}"/>
              </a:ext>
            </a:extLst>
          </p:cNvPr>
          <p:cNvSpPr>
            <a:spLocks noGrp="1"/>
          </p:cNvSpPr>
          <p:nvPr>
            <p:ph type="body" idx="1" hasCustomPrompt="1"/>
          </p:nvPr>
        </p:nvSpPr>
        <p:spPr>
          <a:xfrm>
            <a:off x="2674413" y="2179373"/>
            <a:ext cx="6672201" cy="2499255"/>
          </a:xfrm>
        </p:spPr>
        <p:txBody>
          <a:bodyPr>
            <a:normAutofit/>
          </a:bodyPr>
          <a:lstStyle>
            <a:lvl1pPr marL="0" indent="0" algn="l">
              <a:buNone/>
              <a:defRPr sz="174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0683" indent="0">
              <a:buNone/>
              <a:defRPr sz="1972">
                <a:solidFill>
                  <a:schemeClr val="tx1">
                    <a:tint val="75000"/>
                  </a:schemeClr>
                </a:solidFill>
              </a:defRPr>
            </a:lvl2pPr>
            <a:lvl3pPr marL="901365" indent="0">
              <a:buNone/>
              <a:defRPr sz="1774">
                <a:solidFill>
                  <a:schemeClr val="tx1">
                    <a:tint val="75000"/>
                  </a:schemeClr>
                </a:solidFill>
              </a:defRPr>
            </a:lvl3pPr>
            <a:lvl4pPr marL="1352047" indent="0">
              <a:buNone/>
              <a:defRPr sz="1577">
                <a:solidFill>
                  <a:schemeClr val="tx1">
                    <a:tint val="75000"/>
                  </a:schemeClr>
                </a:solidFill>
              </a:defRPr>
            </a:lvl4pPr>
            <a:lvl5pPr marL="1802729" indent="0">
              <a:buNone/>
              <a:defRPr sz="1577">
                <a:solidFill>
                  <a:schemeClr val="tx1">
                    <a:tint val="75000"/>
                  </a:schemeClr>
                </a:solidFill>
              </a:defRPr>
            </a:lvl5pPr>
            <a:lvl6pPr marL="2253412" indent="0">
              <a:buNone/>
              <a:defRPr sz="1577">
                <a:solidFill>
                  <a:schemeClr val="tx1">
                    <a:tint val="75000"/>
                  </a:schemeClr>
                </a:solidFill>
              </a:defRPr>
            </a:lvl6pPr>
            <a:lvl7pPr marL="2704094" indent="0">
              <a:buNone/>
              <a:defRPr sz="1577">
                <a:solidFill>
                  <a:schemeClr val="tx1">
                    <a:tint val="75000"/>
                  </a:schemeClr>
                </a:solidFill>
              </a:defRPr>
            </a:lvl7pPr>
            <a:lvl8pPr marL="3154776" indent="0">
              <a:buNone/>
              <a:defRPr sz="1577">
                <a:solidFill>
                  <a:schemeClr val="tx1">
                    <a:tint val="75000"/>
                  </a:schemeClr>
                </a:solidFill>
              </a:defRPr>
            </a:lvl8pPr>
            <a:lvl9pPr marL="3605458" indent="0">
              <a:buNone/>
              <a:defRPr sz="1577">
                <a:solidFill>
                  <a:schemeClr val="tx1">
                    <a:tint val="75000"/>
                  </a:schemeClr>
                </a:solidFill>
              </a:defRPr>
            </a:lvl9pPr>
          </a:lstStyle>
          <a:p>
            <a:pPr lvl="0"/>
            <a:r>
              <a:rPr lang="en-US"/>
              <a:t>Title Description Text</a:t>
            </a:r>
          </a:p>
        </p:txBody>
      </p:sp>
    </p:spTree>
    <p:extLst>
      <p:ext uri="{BB962C8B-B14F-4D97-AF65-F5344CB8AC3E}">
        <p14:creationId xmlns:p14="http://schemas.microsoft.com/office/powerpoint/2010/main" val="3135005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EA05CB-C97F-254F-AB6F-BB9167E30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1" y="1"/>
            <a:ext cx="12194761" cy="6866081"/>
          </a:xfrm>
          <a:prstGeom prst="rect">
            <a:avLst/>
          </a:prstGeom>
        </p:spPr>
      </p:pic>
      <p:sp>
        <p:nvSpPr>
          <p:cNvPr id="9" name="object 60">
            <a:extLst>
              <a:ext uri="{FF2B5EF4-FFF2-40B4-BE49-F238E27FC236}">
                <a16:creationId xmlns:a16="http://schemas.microsoft.com/office/drawing/2014/main" id="{5AED6EEA-9466-734F-9FAB-2AACF8BBD266}"/>
              </a:ext>
            </a:extLst>
          </p:cNvPr>
          <p:cNvSpPr/>
          <p:nvPr userDrawn="1"/>
        </p:nvSpPr>
        <p:spPr>
          <a:xfrm>
            <a:off x="3321567" y="3437081"/>
            <a:ext cx="5551709" cy="0"/>
          </a:xfrm>
          <a:custGeom>
            <a:avLst/>
            <a:gdLst/>
            <a:ahLst/>
            <a:cxnLst/>
            <a:rect l="l" t="t" r="r" b="b"/>
            <a:pathLst>
              <a:path w="6383020">
                <a:moveTo>
                  <a:pt x="0" y="0"/>
                </a:moveTo>
                <a:lnTo>
                  <a:pt x="6382931" y="0"/>
                </a:lnTo>
              </a:path>
            </a:pathLst>
          </a:custGeom>
          <a:ln w="18313">
            <a:solidFill>
              <a:srgbClr val="FFFFFF"/>
            </a:solidFill>
          </a:ln>
        </p:spPr>
        <p:txBody>
          <a:bodyPr wrap="square" lIns="0" tIns="0" rIns="0" bIns="0" rtlCol="0"/>
          <a:lstStyle/>
          <a:p>
            <a:endParaRPr sz="1566"/>
          </a:p>
        </p:txBody>
      </p:sp>
      <p:sp>
        <p:nvSpPr>
          <p:cNvPr id="2" name="Title 1"/>
          <p:cNvSpPr>
            <a:spLocks noGrp="1"/>
          </p:cNvSpPr>
          <p:nvPr>
            <p:ph type="title" hasCustomPrompt="1"/>
          </p:nvPr>
        </p:nvSpPr>
        <p:spPr>
          <a:xfrm>
            <a:off x="831850" y="1679856"/>
            <a:ext cx="10515600" cy="1587751"/>
          </a:xfrm>
        </p:spPr>
        <p:txBody>
          <a:bodyPr anchor="b">
            <a:normAutofit/>
          </a:bodyPr>
          <a:lstStyle>
            <a:lvl1pPr algn="ctr">
              <a:defRPr sz="5349" baseline="0"/>
            </a:lvl1pPr>
          </a:lstStyle>
          <a:p>
            <a:r>
              <a:rPr lang="en-US"/>
              <a:t>Title Slide Header</a:t>
            </a:r>
          </a:p>
        </p:txBody>
      </p:sp>
      <p:sp>
        <p:nvSpPr>
          <p:cNvPr id="3" name="Text Placeholder 2"/>
          <p:cNvSpPr>
            <a:spLocks noGrp="1"/>
          </p:cNvSpPr>
          <p:nvPr>
            <p:ph type="body" idx="1" hasCustomPrompt="1"/>
          </p:nvPr>
        </p:nvSpPr>
        <p:spPr>
          <a:xfrm>
            <a:off x="831850" y="3590395"/>
            <a:ext cx="10515600" cy="2499255"/>
          </a:xfrm>
        </p:spPr>
        <p:txBody>
          <a:bodyPr>
            <a:normAutofit/>
          </a:bodyPr>
          <a:lstStyle>
            <a:lvl1pPr marL="0" indent="0" algn="ctr">
              <a:buNone/>
              <a:defRPr sz="3479" baseline="0">
                <a:solidFill>
                  <a:schemeClr val="bg1"/>
                </a:solidFill>
              </a:defRPr>
            </a:lvl1pPr>
            <a:lvl2pPr marL="450683" indent="0">
              <a:buNone/>
              <a:defRPr sz="1972">
                <a:solidFill>
                  <a:schemeClr val="tx1">
                    <a:tint val="75000"/>
                  </a:schemeClr>
                </a:solidFill>
              </a:defRPr>
            </a:lvl2pPr>
            <a:lvl3pPr marL="901365" indent="0">
              <a:buNone/>
              <a:defRPr sz="1774">
                <a:solidFill>
                  <a:schemeClr val="tx1">
                    <a:tint val="75000"/>
                  </a:schemeClr>
                </a:solidFill>
              </a:defRPr>
            </a:lvl3pPr>
            <a:lvl4pPr marL="1352047" indent="0">
              <a:buNone/>
              <a:defRPr sz="1577">
                <a:solidFill>
                  <a:schemeClr val="tx1">
                    <a:tint val="75000"/>
                  </a:schemeClr>
                </a:solidFill>
              </a:defRPr>
            </a:lvl4pPr>
            <a:lvl5pPr marL="1802729" indent="0">
              <a:buNone/>
              <a:defRPr sz="1577">
                <a:solidFill>
                  <a:schemeClr val="tx1">
                    <a:tint val="75000"/>
                  </a:schemeClr>
                </a:solidFill>
              </a:defRPr>
            </a:lvl5pPr>
            <a:lvl6pPr marL="2253412" indent="0">
              <a:buNone/>
              <a:defRPr sz="1577">
                <a:solidFill>
                  <a:schemeClr val="tx1">
                    <a:tint val="75000"/>
                  </a:schemeClr>
                </a:solidFill>
              </a:defRPr>
            </a:lvl6pPr>
            <a:lvl7pPr marL="2704094" indent="0">
              <a:buNone/>
              <a:defRPr sz="1577">
                <a:solidFill>
                  <a:schemeClr val="tx1">
                    <a:tint val="75000"/>
                  </a:schemeClr>
                </a:solidFill>
              </a:defRPr>
            </a:lvl7pPr>
            <a:lvl8pPr marL="3154776" indent="0">
              <a:buNone/>
              <a:defRPr sz="1577">
                <a:solidFill>
                  <a:schemeClr val="tx1">
                    <a:tint val="75000"/>
                  </a:schemeClr>
                </a:solidFill>
              </a:defRPr>
            </a:lvl8pPr>
            <a:lvl9pPr marL="3605458" indent="0">
              <a:buNone/>
              <a:defRPr sz="1577">
                <a:solidFill>
                  <a:schemeClr val="tx1">
                    <a:tint val="75000"/>
                  </a:schemeClr>
                </a:solidFill>
              </a:defRPr>
            </a:lvl9pPr>
          </a:lstStyle>
          <a:p>
            <a:pPr lvl="0"/>
            <a:r>
              <a:rPr lang="en-US"/>
              <a:t>Title Description Text</a:t>
            </a:r>
          </a:p>
        </p:txBody>
      </p:sp>
    </p:spTree>
    <p:extLst>
      <p:ext uri="{BB962C8B-B14F-4D97-AF65-F5344CB8AC3E}">
        <p14:creationId xmlns:p14="http://schemas.microsoft.com/office/powerpoint/2010/main" val="389961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700C632-FC8A-5C49-81D7-969E3D364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895"/>
          <a:stretch/>
        </p:blipFill>
        <p:spPr>
          <a:xfrm>
            <a:off x="0" y="0"/>
            <a:ext cx="12194761" cy="1104504"/>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p:nvPr>
        </p:nvSpPr>
        <p:spPr>
          <a:xfrm>
            <a:off x="701420" y="365126"/>
            <a:ext cx="10652381" cy="423998"/>
          </a:xfrm>
        </p:spPr>
        <p:txBody>
          <a:bodyPr/>
          <a:lstStyle/>
          <a:p>
            <a:r>
              <a:rPr lang="en-US"/>
              <a:t>Click to edit Master title style</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7" name="Slide Number Placeholder 26">
            <a:extLst>
              <a:ext uri="{FF2B5EF4-FFF2-40B4-BE49-F238E27FC236}">
                <a16:creationId xmlns:a16="http://schemas.microsoft.com/office/drawing/2014/main" id="{793E61C3-FF9F-EA44-893A-18BC5B918674}"/>
              </a:ext>
            </a:extLst>
          </p:cNvPr>
          <p:cNvSpPr>
            <a:spLocks noGrp="1"/>
          </p:cNvSpPr>
          <p:nvPr>
            <p:ph type="sldNum" sz="quarter" idx="12"/>
          </p:nvPr>
        </p:nvSpPr>
        <p:spPr>
          <a:xfrm>
            <a:off x="8851514" y="6356351"/>
            <a:ext cx="2752290" cy="253066"/>
          </a:xfrm>
        </p:spPr>
        <p:txBody>
          <a:bodyPr/>
          <a:lstStyle>
            <a:lvl1pPr>
              <a:defRPr sz="1044" baseline="0">
                <a:solidFill>
                  <a:srgbClr val="8A2A81"/>
                </a:solidFill>
              </a:defRPr>
            </a:lvl1pPr>
          </a:lstStyle>
          <a:p>
            <a:fld id="{B3058F99-1621-754B-AD58-F55BA549116C}" type="slidenum">
              <a:rPr lang="en-US" smtClean="0"/>
              <a:pPr/>
              <a:t>‹#›</a:t>
            </a:fld>
            <a:endParaRPr lang="en-US"/>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90456" y="1411942"/>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90456" y="1949824"/>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sp>
        <p:nvSpPr>
          <p:cNvPr id="28" name="CustomShape 39">
            <a:extLst>
              <a:ext uri="{FF2B5EF4-FFF2-40B4-BE49-F238E27FC236}">
                <a16:creationId xmlns:a16="http://schemas.microsoft.com/office/drawing/2014/main" id="{252E25FF-E41C-A940-AD48-2DDA4FA54905}"/>
              </a:ext>
            </a:extLst>
          </p:cNvPr>
          <p:cNvSpPr/>
          <p:nvPr userDrawn="1"/>
        </p:nvSpPr>
        <p:spPr>
          <a:xfrm>
            <a:off x="875820" y="1815354"/>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
        <p:nvSpPr>
          <p:cNvPr id="47" name="Text Placeholder 2">
            <a:extLst>
              <a:ext uri="{FF2B5EF4-FFF2-40B4-BE49-F238E27FC236}">
                <a16:creationId xmlns:a16="http://schemas.microsoft.com/office/drawing/2014/main" id="{DD18E98E-7402-AF49-A219-4490C58920F2}"/>
              </a:ext>
            </a:extLst>
          </p:cNvPr>
          <p:cNvSpPr>
            <a:spLocks noGrp="1"/>
          </p:cNvSpPr>
          <p:nvPr>
            <p:ph type="body" idx="13"/>
          </p:nvPr>
        </p:nvSpPr>
        <p:spPr>
          <a:xfrm>
            <a:off x="790456" y="3011188"/>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48" name="Content Placeholder 3">
            <a:extLst>
              <a:ext uri="{FF2B5EF4-FFF2-40B4-BE49-F238E27FC236}">
                <a16:creationId xmlns:a16="http://schemas.microsoft.com/office/drawing/2014/main" id="{000763B2-FAC1-8C41-A681-6A12DF3E5684}"/>
              </a:ext>
            </a:extLst>
          </p:cNvPr>
          <p:cNvSpPr>
            <a:spLocks noGrp="1"/>
          </p:cNvSpPr>
          <p:nvPr>
            <p:ph sz="half" idx="14"/>
          </p:nvPr>
        </p:nvSpPr>
        <p:spPr>
          <a:xfrm>
            <a:off x="790456" y="3549070"/>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sp>
        <p:nvSpPr>
          <p:cNvPr id="49" name="CustomShape 39">
            <a:extLst>
              <a:ext uri="{FF2B5EF4-FFF2-40B4-BE49-F238E27FC236}">
                <a16:creationId xmlns:a16="http://schemas.microsoft.com/office/drawing/2014/main" id="{B4367938-C535-A04E-AE8D-8B3B780658AE}"/>
              </a:ext>
            </a:extLst>
          </p:cNvPr>
          <p:cNvSpPr/>
          <p:nvPr userDrawn="1"/>
        </p:nvSpPr>
        <p:spPr>
          <a:xfrm>
            <a:off x="875820" y="3414600"/>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
        <p:nvSpPr>
          <p:cNvPr id="50" name="Text Placeholder 2">
            <a:extLst>
              <a:ext uri="{FF2B5EF4-FFF2-40B4-BE49-F238E27FC236}">
                <a16:creationId xmlns:a16="http://schemas.microsoft.com/office/drawing/2014/main" id="{794E95DD-4C9D-1B4D-805A-9146E46FAE7C}"/>
              </a:ext>
            </a:extLst>
          </p:cNvPr>
          <p:cNvSpPr>
            <a:spLocks noGrp="1"/>
          </p:cNvSpPr>
          <p:nvPr>
            <p:ph type="body" idx="15"/>
          </p:nvPr>
        </p:nvSpPr>
        <p:spPr>
          <a:xfrm>
            <a:off x="790456" y="4601883"/>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51" name="Content Placeholder 3">
            <a:extLst>
              <a:ext uri="{FF2B5EF4-FFF2-40B4-BE49-F238E27FC236}">
                <a16:creationId xmlns:a16="http://schemas.microsoft.com/office/drawing/2014/main" id="{4318CC57-9B0B-1C4A-8E9D-97D6FBDC1CEF}"/>
              </a:ext>
            </a:extLst>
          </p:cNvPr>
          <p:cNvSpPr>
            <a:spLocks noGrp="1"/>
          </p:cNvSpPr>
          <p:nvPr>
            <p:ph sz="half" idx="16"/>
          </p:nvPr>
        </p:nvSpPr>
        <p:spPr>
          <a:xfrm>
            <a:off x="790456" y="5139765"/>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sp>
        <p:nvSpPr>
          <p:cNvPr id="52" name="CustomShape 39">
            <a:extLst>
              <a:ext uri="{FF2B5EF4-FFF2-40B4-BE49-F238E27FC236}">
                <a16:creationId xmlns:a16="http://schemas.microsoft.com/office/drawing/2014/main" id="{1DA1A503-4C71-8D42-A1BA-7D99B9C06FA8}"/>
              </a:ext>
            </a:extLst>
          </p:cNvPr>
          <p:cNvSpPr/>
          <p:nvPr userDrawn="1"/>
        </p:nvSpPr>
        <p:spPr>
          <a:xfrm>
            <a:off x="875820" y="5005295"/>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2482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700C632-FC8A-5C49-81D7-969E3D364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895"/>
          <a:stretch/>
        </p:blipFill>
        <p:spPr>
          <a:xfrm>
            <a:off x="0" y="0"/>
            <a:ext cx="12194761" cy="1104504"/>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p:nvPr>
        </p:nvSpPr>
        <p:spPr>
          <a:xfrm>
            <a:off x="701420" y="365126"/>
            <a:ext cx="10652381" cy="423998"/>
          </a:xfrm>
        </p:spPr>
        <p:txBody>
          <a:bodyPr/>
          <a:lstStyle/>
          <a:p>
            <a:r>
              <a:rPr lang="en-US"/>
              <a:t>Click to edit Master title style</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7" name="Slide Number Placeholder 26">
            <a:extLst>
              <a:ext uri="{FF2B5EF4-FFF2-40B4-BE49-F238E27FC236}">
                <a16:creationId xmlns:a16="http://schemas.microsoft.com/office/drawing/2014/main" id="{793E61C3-FF9F-EA44-893A-18BC5B918674}"/>
              </a:ext>
            </a:extLst>
          </p:cNvPr>
          <p:cNvSpPr>
            <a:spLocks noGrp="1"/>
          </p:cNvSpPr>
          <p:nvPr>
            <p:ph type="sldNum" sz="quarter" idx="12"/>
          </p:nvPr>
        </p:nvSpPr>
        <p:spPr>
          <a:xfrm>
            <a:off x="8851514" y="6356351"/>
            <a:ext cx="2752290" cy="253066"/>
          </a:xfrm>
        </p:spPr>
        <p:txBody>
          <a:bodyPr/>
          <a:lstStyle>
            <a:lvl1pPr>
              <a:defRPr sz="1044" baseline="0">
                <a:solidFill>
                  <a:srgbClr val="8A2A81"/>
                </a:solidFill>
              </a:defRPr>
            </a:lvl1pPr>
          </a:lstStyle>
          <a:p>
            <a:fld id="{B3058F99-1621-754B-AD58-F55BA549116C}" type="slidenum">
              <a:rPr lang="en-US" smtClean="0"/>
              <a:pPr/>
              <a:t>‹#›</a:t>
            </a:fld>
            <a:endParaRPr lang="en-US"/>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90456" y="1411942"/>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90456" y="1949824"/>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grpSp>
        <p:nvGrpSpPr>
          <p:cNvPr id="10" name="Group 1">
            <a:extLst>
              <a:ext uri="{FF2B5EF4-FFF2-40B4-BE49-F238E27FC236}">
                <a16:creationId xmlns:a16="http://schemas.microsoft.com/office/drawing/2014/main" id="{AE049398-58A0-A14F-8EEE-5EA952A42C83}"/>
              </a:ext>
            </a:extLst>
          </p:cNvPr>
          <p:cNvGrpSpPr/>
          <p:nvPr userDrawn="1"/>
        </p:nvGrpSpPr>
        <p:grpSpPr>
          <a:xfrm>
            <a:off x="4603888" y="1104504"/>
            <a:ext cx="6722768" cy="4593544"/>
            <a:chOff x="6802560" y="555120"/>
            <a:chExt cx="12746520" cy="8361463"/>
          </a:xfrm>
        </p:grpSpPr>
        <p:sp>
          <p:nvSpPr>
            <p:cNvPr id="11" name="CustomShape 2">
              <a:extLst>
                <a:ext uri="{FF2B5EF4-FFF2-40B4-BE49-F238E27FC236}">
                  <a16:creationId xmlns:a16="http://schemas.microsoft.com/office/drawing/2014/main" id="{A390D1D1-D1DF-D941-B7E5-DE733140CAE1}"/>
                </a:ext>
              </a:extLst>
            </p:cNvPr>
            <p:cNvSpPr/>
            <p:nvPr/>
          </p:nvSpPr>
          <p:spPr>
            <a:xfrm>
              <a:off x="6802560" y="555120"/>
              <a:ext cx="12746520" cy="8361463"/>
            </a:xfrm>
            <a:custGeom>
              <a:avLst/>
              <a:gdLst/>
              <a:ahLst/>
              <a:cxnLst/>
              <a:rect l="l" t="t" r="r" b="b"/>
              <a:pathLst>
                <a:path w="12746990" h="8178165">
                  <a:moveTo>
                    <a:pt x="12746554" y="0"/>
                  </a:moveTo>
                  <a:lnTo>
                    <a:pt x="0" y="0"/>
                  </a:lnTo>
                  <a:lnTo>
                    <a:pt x="0" y="8177761"/>
                  </a:lnTo>
                  <a:lnTo>
                    <a:pt x="12746554" y="8177761"/>
                  </a:lnTo>
                  <a:lnTo>
                    <a:pt x="12746554" y="0"/>
                  </a:lnTo>
                  <a:close/>
                </a:path>
              </a:pathLst>
            </a:custGeom>
            <a:solidFill>
              <a:srgbClr val="E9EDEF"/>
            </a:solidFill>
            <a:ln>
              <a:noFill/>
            </a:ln>
          </p:spPr>
          <p:style>
            <a:lnRef idx="0">
              <a:scrgbClr r="0" g="0" b="0"/>
            </a:lnRef>
            <a:fillRef idx="0">
              <a:scrgbClr r="0" g="0" b="0"/>
            </a:fillRef>
            <a:effectRef idx="0">
              <a:scrgbClr r="0" g="0" b="0"/>
            </a:effectRef>
            <a:fontRef idx="minor"/>
          </p:style>
          <p:txBody>
            <a:bodyPr/>
            <a:lstStyle/>
            <a:p>
              <a:endParaRPr lang="en-US" sz="1566"/>
            </a:p>
          </p:txBody>
        </p:sp>
        <p:sp>
          <p:nvSpPr>
            <p:cNvPr id="12" name="CustomShape 13">
              <a:extLst>
                <a:ext uri="{FF2B5EF4-FFF2-40B4-BE49-F238E27FC236}">
                  <a16:creationId xmlns:a16="http://schemas.microsoft.com/office/drawing/2014/main" id="{B4870669-5D1D-A64B-A944-0E88B931737E}"/>
                </a:ext>
              </a:extLst>
            </p:cNvPr>
            <p:cNvSpPr/>
            <p:nvPr/>
          </p:nvSpPr>
          <p:spPr>
            <a:xfrm>
              <a:off x="8332200" y="7162560"/>
              <a:ext cx="450360" cy="450360"/>
            </a:xfrm>
            <a:custGeom>
              <a:avLst/>
              <a:gdLst/>
              <a:ahLst/>
              <a:cxnLst/>
              <a:rect l="l" t="t" r="r" b="b"/>
              <a:pathLst>
                <a:path w="450850" h="450850">
                  <a:moveTo>
                    <a:pt x="225385" y="0"/>
                  </a:move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close/>
                </a:path>
              </a:pathLst>
            </a:custGeom>
            <a:solidFill>
              <a:srgbClr val="404653"/>
            </a:solidFill>
            <a:ln>
              <a:noFill/>
            </a:ln>
          </p:spPr>
          <p:style>
            <a:lnRef idx="0">
              <a:scrgbClr r="0" g="0" b="0"/>
            </a:lnRef>
            <a:fillRef idx="0">
              <a:scrgbClr r="0" g="0" b="0"/>
            </a:fillRef>
            <a:effectRef idx="0">
              <a:scrgbClr r="0" g="0" b="0"/>
            </a:effectRef>
            <a:fontRef idx="minor"/>
          </p:style>
        </p:sp>
        <p:sp>
          <p:nvSpPr>
            <p:cNvPr id="13" name="CustomShape 14">
              <a:extLst>
                <a:ext uri="{FF2B5EF4-FFF2-40B4-BE49-F238E27FC236}">
                  <a16:creationId xmlns:a16="http://schemas.microsoft.com/office/drawing/2014/main" id="{AB72ADD8-0990-1342-8786-4ABCCA7F7E70}"/>
                </a:ext>
              </a:extLst>
            </p:cNvPr>
            <p:cNvSpPr/>
            <p:nvPr/>
          </p:nvSpPr>
          <p:spPr>
            <a:xfrm>
              <a:off x="8332200" y="7162560"/>
              <a:ext cx="450360" cy="450360"/>
            </a:xfrm>
            <a:custGeom>
              <a:avLst/>
              <a:gdLst/>
              <a:ahLst/>
              <a:cxnLst/>
              <a:rect l="l" t="t" r="r" b="b"/>
              <a:pathLst>
                <a:path w="450850" h="450850">
                  <a:moveTo>
                    <a:pt x="225385" y="450782"/>
                  </a:move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close/>
                </a:path>
              </a:pathLst>
            </a:custGeom>
            <a:noFill/>
            <a:ln w="31320">
              <a:solidFill>
                <a:srgbClr val="FFFFFF"/>
              </a:solidFill>
              <a:round/>
            </a:ln>
          </p:spPr>
          <p:style>
            <a:lnRef idx="0">
              <a:scrgbClr r="0" g="0" b="0"/>
            </a:lnRef>
            <a:fillRef idx="0">
              <a:scrgbClr r="0" g="0" b="0"/>
            </a:fillRef>
            <a:effectRef idx="0">
              <a:scrgbClr r="0" g="0" b="0"/>
            </a:effectRef>
            <a:fontRef idx="minor"/>
          </p:style>
        </p:sp>
        <p:sp>
          <p:nvSpPr>
            <p:cNvPr id="14" name="CustomShape 15">
              <a:extLst>
                <a:ext uri="{FF2B5EF4-FFF2-40B4-BE49-F238E27FC236}">
                  <a16:creationId xmlns:a16="http://schemas.microsoft.com/office/drawing/2014/main" id="{C45343DD-6501-3F4C-8A9C-1D0D78F0BE5F}"/>
                </a:ext>
              </a:extLst>
            </p:cNvPr>
            <p:cNvSpPr/>
            <p:nvPr/>
          </p:nvSpPr>
          <p:spPr>
            <a:xfrm>
              <a:off x="11489040" y="7162560"/>
              <a:ext cx="450360" cy="450360"/>
            </a:xfrm>
            <a:custGeom>
              <a:avLst/>
              <a:gdLst/>
              <a:ahLst/>
              <a:cxnLst/>
              <a:rect l="l" t="t" r="r" b="b"/>
              <a:pathLst>
                <a:path w="450850" h="450850">
                  <a:moveTo>
                    <a:pt x="225385" y="0"/>
                  </a:move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close/>
                </a:path>
              </a:pathLst>
            </a:custGeom>
            <a:solidFill>
              <a:srgbClr val="8A2C82"/>
            </a:solidFill>
            <a:ln>
              <a:noFill/>
            </a:ln>
          </p:spPr>
          <p:style>
            <a:lnRef idx="0">
              <a:scrgbClr r="0" g="0" b="0"/>
            </a:lnRef>
            <a:fillRef idx="0">
              <a:scrgbClr r="0" g="0" b="0"/>
            </a:fillRef>
            <a:effectRef idx="0">
              <a:scrgbClr r="0" g="0" b="0"/>
            </a:effectRef>
            <a:fontRef idx="minor"/>
          </p:style>
        </p:sp>
        <p:sp>
          <p:nvSpPr>
            <p:cNvPr id="15" name="CustomShape 16">
              <a:extLst>
                <a:ext uri="{FF2B5EF4-FFF2-40B4-BE49-F238E27FC236}">
                  <a16:creationId xmlns:a16="http://schemas.microsoft.com/office/drawing/2014/main" id="{2AA8CDF9-9BFD-3C46-ADCC-4817855BDA75}"/>
                </a:ext>
              </a:extLst>
            </p:cNvPr>
            <p:cNvSpPr/>
            <p:nvPr/>
          </p:nvSpPr>
          <p:spPr>
            <a:xfrm>
              <a:off x="11489040" y="7162560"/>
              <a:ext cx="450360" cy="450360"/>
            </a:xfrm>
            <a:custGeom>
              <a:avLst/>
              <a:gdLst/>
              <a:ahLst/>
              <a:cxnLst/>
              <a:rect l="l" t="t" r="r" b="b"/>
              <a:pathLst>
                <a:path w="450850" h="450850">
                  <a:moveTo>
                    <a:pt x="225385" y="450782"/>
                  </a:move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close/>
                </a:path>
              </a:pathLst>
            </a:custGeom>
            <a:noFill/>
            <a:ln w="31320">
              <a:solidFill>
                <a:srgbClr val="FFFFFF"/>
              </a:solidFill>
              <a:round/>
            </a:ln>
          </p:spPr>
          <p:style>
            <a:lnRef idx="0">
              <a:scrgbClr r="0" g="0" b="0"/>
            </a:lnRef>
            <a:fillRef idx="0">
              <a:scrgbClr r="0" g="0" b="0"/>
            </a:fillRef>
            <a:effectRef idx="0">
              <a:scrgbClr r="0" g="0" b="0"/>
            </a:effectRef>
            <a:fontRef idx="minor"/>
          </p:style>
        </p:sp>
        <p:sp>
          <p:nvSpPr>
            <p:cNvPr id="16" name="CustomShape 17">
              <a:extLst>
                <a:ext uri="{FF2B5EF4-FFF2-40B4-BE49-F238E27FC236}">
                  <a16:creationId xmlns:a16="http://schemas.microsoft.com/office/drawing/2014/main" id="{60AB9599-9655-004C-9453-4C41F2A3CA48}"/>
                </a:ext>
              </a:extLst>
            </p:cNvPr>
            <p:cNvSpPr/>
            <p:nvPr/>
          </p:nvSpPr>
          <p:spPr>
            <a:xfrm>
              <a:off x="14645880" y="7162560"/>
              <a:ext cx="450360" cy="450360"/>
            </a:xfrm>
            <a:custGeom>
              <a:avLst/>
              <a:gdLst/>
              <a:ahLst/>
              <a:cxnLst/>
              <a:rect l="l" t="t" r="r" b="b"/>
              <a:pathLst>
                <a:path w="450850" h="450850">
                  <a:moveTo>
                    <a:pt x="225385" y="0"/>
                  </a:move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close/>
                </a:path>
              </a:pathLst>
            </a:custGeom>
            <a:solidFill>
              <a:srgbClr val="A8B8BE"/>
            </a:solidFill>
            <a:ln>
              <a:noFill/>
            </a:ln>
          </p:spPr>
          <p:style>
            <a:lnRef idx="0">
              <a:scrgbClr r="0" g="0" b="0"/>
            </a:lnRef>
            <a:fillRef idx="0">
              <a:scrgbClr r="0" g="0" b="0"/>
            </a:fillRef>
            <a:effectRef idx="0">
              <a:scrgbClr r="0" g="0" b="0"/>
            </a:effectRef>
            <a:fontRef idx="minor"/>
          </p:style>
        </p:sp>
        <p:sp>
          <p:nvSpPr>
            <p:cNvPr id="17" name="CustomShape 18">
              <a:extLst>
                <a:ext uri="{FF2B5EF4-FFF2-40B4-BE49-F238E27FC236}">
                  <a16:creationId xmlns:a16="http://schemas.microsoft.com/office/drawing/2014/main" id="{C7841CC8-5E1B-2E4A-A82E-5DEE661F58C4}"/>
                </a:ext>
              </a:extLst>
            </p:cNvPr>
            <p:cNvSpPr/>
            <p:nvPr/>
          </p:nvSpPr>
          <p:spPr>
            <a:xfrm>
              <a:off x="14645880" y="7162560"/>
              <a:ext cx="450360" cy="450360"/>
            </a:xfrm>
            <a:custGeom>
              <a:avLst/>
              <a:gdLst/>
              <a:ahLst/>
              <a:cxnLst/>
              <a:rect l="l" t="t" r="r" b="b"/>
              <a:pathLst>
                <a:path w="450850" h="450850">
                  <a:moveTo>
                    <a:pt x="225385" y="450782"/>
                  </a:move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close/>
                </a:path>
              </a:pathLst>
            </a:custGeom>
            <a:noFill/>
            <a:ln w="31320">
              <a:solidFill>
                <a:srgbClr val="FFFFFF"/>
              </a:solidFill>
              <a:round/>
            </a:ln>
          </p:spPr>
          <p:style>
            <a:lnRef idx="0">
              <a:scrgbClr r="0" g="0" b="0"/>
            </a:lnRef>
            <a:fillRef idx="0">
              <a:scrgbClr r="0" g="0" b="0"/>
            </a:fillRef>
            <a:effectRef idx="0">
              <a:scrgbClr r="0" g="0" b="0"/>
            </a:effectRef>
            <a:fontRef idx="minor"/>
          </p:style>
        </p:sp>
        <p:sp>
          <p:nvSpPr>
            <p:cNvPr id="18" name="CustomShape 19">
              <a:extLst>
                <a:ext uri="{FF2B5EF4-FFF2-40B4-BE49-F238E27FC236}">
                  <a16:creationId xmlns:a16="http://schemas.microsoft.com/office/drawing/2014/main" id="{052B38D2-EC83-B64E-B4B8-7A71DAD0CF1C}"/>
                </a:ext>
              </a:extLst>
            </p:cNvPr>
            <p:cNvSpPr/>
            <p:nvPr/>
          </p:nvSpPr>
          <p:spPr>
            <a:xfrm>
              <a:off x="17802360" y="7162560"/>
              <a:ext cx="450360" cy="450360"/>
            </a:xfrm>
            <a:custGeom>
              <a:avLst/>
              <a:gdLst/>
              <a:ahLst/>
              <a:cxnLst/>
              <a:rect l="l" t="t" r="r" b="b"/>
              <a:pathLst>
                <a:path w="450850" h="450850">
                  <a:moveTo>
                    <a:pt x="225385" y="0"/>
                  </a:move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close/>
                </a:path>
              </a:pathLst>
            </a:custGeom>
            <a:solidFill>
              <a:srgbClr val="676B76"/>
            </a:solidFill>
            <a:ln>
              <a:noFill/>
            </a:ln>
          </p:spPr>
          <p:style>
            <a:lnRef idx="0">
              <a:scrgbClr r="0" g="0" b="0"/>
            </a:lnRef>
            <a:fillRef idx="0">
              <a:scrgbClr r="0" g="0" b="0"/>
            </a:fillRef>
            <a:effectRef idx="0">
              <a:scrgbClr r="0" g="0" b="0"/>
            </a:effectRef>
            <a:fontRef idx="minor"/>
          </p:style>
        </p:sp>
        <p:sp>
          <p:nvSpPr>
            <p:cNvPr id="19" name="CustomShape 20">
              <a:extLst>
                <a:ext uri="{FF2B5EF4-FFF2-40B4-BE49-F238E27FC236}">
                  <a16:creationId xmlns:a16="http://schemas.microsoft.com/office/drawing/2014/main" id="{995164D4-A661-AD4F-9C85-B6A8C04E368E}"/>
                </a:ext>
              </a:extLst>
            </p:cNvPr>
            <p:cNvSpPr/>
            <p:nvPr/>
          </p:nvSpPr>
          <p:spPr>
            <a:xfrm>
              <a:off x="17802360" y="7162560"/>
              <a:ext cx="450360" cy="450360"/>
            </a:xfrm>
            <a:custGeom>
              <a:avLst/>
              <a:gdLst/>
              <a:ahLst/>
              <a:cxnLst/>
              <a:rect l="l" t="t" r="r" b="b"/>
              <a:pathLst>
                <a:path w="450850" h="450850">
                  <a:moveTo>
                    <a:pt x="225385" y="450782"/>
                  </a:moveTo>
                  <a:lnTo>
                    <a:pt x="270809" y="446203"/>
                  </a:lnTo>
                  <a:lnTo>
                    <a:pt x="313116" y="433070"/>
                  </a:lnTo>
                  <a:lnTo>
                    <a:pt x="351401" y="412289"/>
                  </a:lnTo>
                  <a:lnTo>
                    <a:pt x="384757" y="384768"/>
                  </a:lnTo>
                  <a:lnTo>
                    <a:pt x="412279" y="351411"/>
                  </a:lnTo>
                  <a:lnTo>
                    <a:pt x="433059" y="313126"/>
                  </a:lnTo>
                  <a:lnTo>
                    <a:pt x="446192" y="270819"/>
                  </a:lnTo>
                  <a:lnTo>
                    <a:pt x="450771" y="225396"/>
                  </a:lnTo>
                  <a:lnTo>
                    <a:pt x="446192" y="179969"/>
                  </a:lnTo>
                  <a:lnTo>
                    <a:pt x="433059" y="137659"/>
                  </a:lnTo>
                  <a:lnTo>
                    <a:pt x="412279" y="99372"/>
                  </a:lnTo>
                  <a:lnTo>
                    <a:pt x="384757" y="66015"/>
                  </a:lnTo>
                  <a:lnTo>
                    <a:pt x="351401" y="38492"/>
                  </a:lnTo>
                  <a:lnTo>
                    <a:pt x="313116" y="17711"/>
                  </a:lnTo>
                  <a:lnTo>
                    <a:pt x="270809" y="4579"/>
                  </a:lnTo>
                  <a:lnTo>
                    <a:pt x="225385" y="0"/>
                  </a:lnTo>
                  <a:lnTo>
                    <a:pt x="179962" y="4579"/>
                  </a:lnTo>
                  <a:lnTo>
                    <a:pt x="137655" y="17711"/>
                  </a:lnTo>
                  <a:lnTo>
                    <a:pt x="99370" y="38492"/>
                  </a:lnTo>
                  <a:lnTo>
                    <a:pt x="66013" y="66015"/>
                  </a:lnTo>
                  <a:lnTo>
                    <a:pt x="38492" y="99372"/>
                  </a:lnTo>
                  <a:lnTo>
                    <a:pt x="17711" y="137659"/>
                  </a:lnTo>
                  <a:lnTo>
                    <a:pt x="4579" y="179969"/>
                  </a:lnTo>
                  <a:lnTo>
                    <a:pt x="0" y="225396"/>
                  </a:lnTo>
                  <a:lnTo>
                    <a:pt x="4579" y="270819"/>
                  </a:lnTo>
                  <a:lnTo>
                    <a:pt x="17711" y="313126"/>
                  </a:lnTo>
                  <a:lnTo>
                    <a:pt x="38492" y="351411"/>
                  </a:lnTo>
                  <a:lnTo>
                    <a:pt x="66013" y="384768"/>
                  </a:lnTo>
                  <a:lnTo>
                    <a:pt x="99370" y="412289"/>
                  </a:lnTo>
                  <a:lnTo>
                    <a:pt x="137655" y="433070"/>
                  </a:lnTo>
                  <a:lnTo>
                    <a:pt x="179962" y="446203"/>
                  </a:lnTo>
                  <a:lnTo>
                    <a:pt x="225385" y="450782"/>
                  </a:lnTo>
                  <a:close/>
                </a:path>
              </a:pathLst>
            </a:custGeom>
            <a:noFill/>
            <a:ln w="31320">
              <a:solidFill>
                <a:srgbClr val="FFFFFF"/>
              </a:solidFill>
              <a:round/>
            </a:ln>
          </p:spPr>
          <p:style>
            <a:lnRef idx="0">
              <a:scrgbClr r="0" g="0" b="0"/>
            </a:lnRef>
            <a:fillRef idx="0">
              <a:scrgbClr r="0" g="0" b="0"/>
            </a:fillRef>
            <a:effectRef idx="0">
              <a:scrgbClr r="0" g="0" b="0"/>
            </a:effectRef>
            <a:fontRef idx="minor"/>
          </p:style>
        </p:sp>
      </p:grpSp>
      <p:sp>
        <p:nvSpPr>
          <p:cNvPr id="20" name="CustomShape 29">
            <a:extLst>
              <a:ext uri="{FF2B5EF4-FFF2-40B4-BE49-F238E27FC236}">
                <a16:creationId xmlns:a16="http://schemas.microsoft.com/office/drawing/2014/main" id="{6EF813DC-F3AC-064F-BB0D-36AFC6182ED6}"/>
              </a:ext>
            </a:extLst>
          </p:cNvPr>
          <p:cNvSpPr/>
          <p:nvPr userDrawn="1"/>
        </p:nvSpPr>
        <p:spPr>
          <a:xfrm>
            <a:off x="8840104" y="1331358"/>
            <a:ext cx="2161303" cy="713408"/>
          </a:xfrm>
          <a:prstGeom prst="rect">
            <a:avLst/>
          </a:prstGeom>
          <a:noFill/>
          <a:ln>
            <a:noFill/>
          </a:ln>
        </p:spPr>
        <p:style>
          <a:lnRef idx="0">
            <a:scrgbClr r="0" g="0" b="0"/>
          </a:lnRef>
          <a:fillRef idx="0">
            <a:scrgbClr r="0" g="0" b="0"/>
          </a:fillRef>
          <a:effectRef idx="0">
            <a:scrgbClr r="0" g="0" b="0"/>
          </a:effectRef>
          <a:fontRef idx="minor"/>
        </p:style>
        <p:txBody>
          <a:bodyPr wrap="square" lIns="0" tIns="97404" rIns="0" bIns="0">
            <a:spAutoFit/>
          </a:bodyPr>
          <a:lstStyle/>
          <a:p>
            <a:pPr algn="just">
              <a:spcBef>
                <a:spcPts val="767"/>
              </a:spcBef>
            </a:pPr>
            <a:r>
              <a:rPr lang="en-US" sz="1081" spc="-29">
                <a:solidFill>
                  <a:srgbClr val="404653"/>
                </a:solidFill>
                <a:latin typeface="Open Sans" panose="020B0606030504020204" pitchFamily="34" charset="0"/>
                <a:ea typeface="Open Sans" panose="020B0606030504020204" pitchFamily="34" charset="0"/>
                <a:cs typeface="Open Sans" panose="020B0606030504020204" pitchFamily="34" charset="0"/>
              </a:rPr>
              <a:t>ENGAGE ON MULTIPLE LEVELS</a:t>
            </a:r>
            <a:endParaRPr lang="en-US" sz="1081" spc="-1">
              <a:latin typeface="Open Sans" panose="020B0606030504020204" pitchFamily="34" charset="0"/>
              <a:ea typeface="Open Sans" panose="020B0606030504020204" pitchFamily="34" charset="0"/>
              <a:cs typeface="Open Sans" panose="020B0606030504020204" pitchFamily="34" charset="0"/>
            </a:endParaRPr>
          </a:p>
          <a:p>
            <a:pPr algn="just"/>
            <a:r>
              <a:rPr lang="en-US" sz="950" u="sng" spc="-1">
                <a:solidFill>
                  <a:srgbClr val="A8B8BE"/>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INDIVIDUAL FACULTY</a:t>
            </a:r>
          </a:p>
          <a:p>
            <a:pPr algn="just"/>
            <a:r>
              <a:rPr lang="en-US" sz="950" u="sng" spc="-1">
                <a:solidFill>
                  <a:srgbClr val="A8B8BE"/>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TEAMS OF FACULTY</a:t>
            </a:r>
            <a:endParaRPr lang="en-US" sz="950" spc="-1">
              <a:latin typeface="Open Sans" panose="020B0606030504020204" pitchFamily="34" charset="0"/>
              <a:ea typeface="Open Sans" panose="020B0606030504020204" pitchFamily="34" charset="0"/>
              <a:cs typeface="Open Sans" panose="020B0606030504020204" pitchFamily="34" charset="0"/>
            </a:endParaRPr>
          </a:p>
          <a:p>
            <a:pPr algn="just"/>
            <a:r>
              <a:rPr lang="en-US" sz="950" u="sng" spc="-1">
                <a:solidFill>
                  <a:srgbClr val="A8B8BE"/>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ASSOCIATE DEANS FOR RESEARCH</a:t>
            </a:r>
          </a:p>
        </p:txBody>
      </p:sp>
      <p:sp>
        <p:nvSpPr>
          <p:cNvPr id="21" name="CustomShape 29">
            <a:extLst>
              <a:ext uri="{FF2B5EF4-FFF2-40B4-BE49-F238E27FC236}">
                <a16:creationId xmlns:a16="http://schemas.microsoft.com/office/drawing/2014/main" id="{C99214F3-A49E-2E4E-B5DD-31F0D427E486}"/>
              </a:ext>
            </a:extLst>
          </p:cNvPr>
          <p:cNvSpPr/>
          <p:nvPr userDrawn="1"/>
        </p:nvSpPr>
        <p:spPr>
          <a:xfrm>
            <a:off x="8840104" y="1331358"/>
            <a:ext cx="2161303" cy="713408"/>
          </a:xfrm>
          <a:prstGeom prst="rect">
            <a:avLst/>
          </a:prstGeom>
          <a:noFill/>
          <a:ln>
            <a:noFill/>
          </a:ln>
        </p:spPr>
        <p:style>
          <a:lnRef idx="0">
            <a:scrgbClr r="0" g="0" b="0"/>
          </a:lnRef>
          <a:fillRef idx="0">
            <a:scrgbClr r="0" g="0" b="0"/>
          </a:fillRef>
          <a:effectRef idx="0">
            <a:scrgbClr r="0" g="0" b="0"/>
          </a:effectRef>
          <a:fontRef idx="minor"/>
        </p:style>
        <p:txBody>
          <a:bodyPr wrap="square" lIns="0" tIns="97404" rIns="0" bIns="0">
            <a:spAutoFit/>
          </a:bodyPr>
          <a:lstStyle/>
          <a:p>
            <a:pPr algn="just">
              <a:spcBef>
                <a:spcPts val="767"/>
              </a:spcBef>
            </a:pPr>
            <a:r>
              <a:rPr lang="en-US" sz="1081" spc="-29">
                <a:solidFill>
                  <a:srgbClr val="404653"/>
                </a:solidFill>
                <a:latin typeface="Open Sans" panose="020B0606030504020204" pitchFamily="34" charset="0"/>
                <a:ea typeface="Open Sans" panose="020B0606030504020204" pitchFamily="34" charset="0"/>
                <a:cs typeface="Open Sans" panose="020B0606030504020204" pitchFamily="34" charset="0"/>
              </a:rPr>
              <a:t>ENGAGE ON MULTIPLE LEVELS</a:t>
            </a:r>
            <a:endParaRPr lang="en-US" sz="1081" spc="-1">
              <a:latin typeface="Open Sans" panose="020B0606030504020204" pitchFamily="34" charset="0"/>
              <a:ea typeface="Open Sans" panose="020B0606030504020204" pitchFamily="34" charset="0"/>
              <a:cs typeface="Open Sans" panose="020B0606030504020204" pitchFamily="34" charset="0"/>
            </a:endParaRPr>
          </a:p>
          <a:p>
            <a:pPr algn="just"/>
            <a:r>
              <a:rPr lang="en-US" sz="950" u="sng" spc="-1">
                <a:solidFill>
                  <a:schemeClr val="tx1">
                    <a:lumMod val="50000"/>
                    <a:lumOff val="50000"/>
                  </a:schemeClr>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INDIVIDUAL FACULTY</a:t>
            </a:r>
          </a:p>
          <a:p>
            <a:pPr algn="just"/>
            <a:r>
              <a:rPr lang="en-US" sz="950" u="sng" spc="-1">
                <a:solidFill>
                  <a:schemeClr val="tx1">
                    <a:lumMod val="50000"/>
                    <a:lumOff val="50000"/>
                  </a:schemeClr>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TEAMS OF FACULTY</a:t>
            </a:r>
            <a:endParaRPr lang="en-US" sz="950" spc="-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950" u="sng" spc="-1">
                <a:solidFill>
                  <a:schemeClr val="tx1">
                    <a:lumMod val="50000"/>
                    <a:lumOff val="50000"/>
                  </a:schemeClr>
                </a:solidFill>
                <a:uFill>
                  <a:solidFill>
                    <a:srgbClr val="D3DBDF"/>
                  </a:solidFill>
                </a:uFill>
                <a:latin typeface="Open Sans" panose="020B0606030504020204" pitchFamily="34" charset="0"/>
                <a:ea typeface="Open Sans" panose="020B0606030504020204" pitchFamily="34" charset="0"/>
                <a:cs typeface="Open Sans" panose="020B0606030504020204" pitchFamily="34" charset="0"/>
              </a:rPr>
              <a:t>ASSOCIATE DEANS FOR RESEARCH</a:t>
            </a:r>
          </a:p>
        </p:txBody>
      </p:sp>
      <p:sp>
        <p:nvSpPr>
          <p:cNvPr id="22" name="TextShape 37">
            <a:extLst>
              <a:ext uri="{FF2B5EF4-FFF2-40B4-BE49-F238E27FC236}">
                <a16:creationId xmlns:a16="http://schemas.microsoft.com/office/drawing/2014/main" id="{BE7E5F27-1A2E-8446-92D4-FE85FE9377C4}"/>
              </a:ext>
            </a:extLst>
          </p:cNvPr>
          <p:cNvSpPr txBox="1"/>
          <p:nvPr userDrawn="1"/>
        </p:nvSpPr>
        <p:spPr>
          <a:xfrm>
            <a:off x="4863252" y="1373158"/>
            <a:ext cx="3770272" cy="703884"/>
          </a:xfrm>
          <a:prstGeom prst="rect">
            <a:avLst/>
          </a:prstGeom>
          <a:noFill/>
          <a:ln>
            <a:noFill/>
          </a:ln>
        </p:spPr>
        <p:txBody>
          <a:bodyPr wrap="square" lIns="0" tIns="7784" rIns="0" bIns="0">
            <a:spAutoFit/>
          </a:bodyPr>
          <a:lstStyle/>
          <a:p>
            <a:pPr>
              <a:spcBef>
                <a:spcPts val="60"/>
              </a:spcBef>
            </a:pPr>
            <a:r>
              <a:rPr lang="en-US" sz="2435" b="1" spc="117">
                <a:solidFill>
                  <a:srgbClr val="404653"/>
                </a:solidFill>
                <a:latin typeface="Open Sans" panose="020B0606030504020204" pitchFamily="34" charset="0"/>
                <a:ea typeface="Open Sans" panose="020B0606030504020204" pitchFamily="34" charset="0"/>
                <a:cs typeface="Open Sans" panose="020B0606030504020204" pitchFamily="34" charset="0"/>
              </a:rPr>
              <a:t>FEDERAL</a:t>
            </a:r>
            <a:r>
              <a:rPr lang="en-US" sz="2435" b="1" spc="247">
                <a:solidFill>
                  <a:srgbClr val="404653"/>
                </a:solidFill>
                <a:latin typeface="Open Sans" panose="020B0606030504020204" pitchFamily="34" charset="0"/>
                <a:ea typeface="Open Sans" panose="020B0606030504020204" pitchFamily="34" charset="0"/>
                <a:cs typeface="Open Sans" panose="020B0606030504020204" pitchFamily="34" charset="0"/>
              </a:rPr>
              <a:t> </a:t>
            </a:r>
            <a:r>
              <a:rPr lang="en-US" sz="2435" b="1" spc="128">
                <a:solidFill>
                  <a:srgbClr val="404653"/>
                </a:solidFill>
                <a:latin typeface="Open Sans" panose="020B0606030504020204" pitchFamily="34" charset="0"/>
                <a:ea typeface="Open Sans" panose="020B0606030504020204" pitchFamily="34" charset="0"/>
                <a:cs typeface="Open Sans" panose="020B0606030504020204" pitchFamily="34" charset="0"/>
              </a:rPr>
              <a:t>FUNDING:</a:t>
            </a:r>
            <a:br>
              <a:rPr sz="2261" b="1">
                <a:latin typeface="Open Sans" panose="020B0606030504020204" pitchFamily="34" charset="0"/>
                <a:ea typeface="Open Sans" panose="020B0606030504020204" pitchFamily="34" charset="0"/>
                <a:cs typeface="Open Sans" panose="020B0606030504020204" pitchFamily="34" charset="0"/>
              </a:rPr>
            </a:br>
            <a:r>
              <a:rPr lang="en-US" sz="2088" spc="37">
                <a:solidFill>
                  <a:srgbClr val="8A2C82"/>
                </a:solidFill>
                <a:latin typeface="Open Sans" panose="020B0606030504020204" pitchFamily="34" charset="0"/>
                <a:ea typeface="Open Sans" panose="020B0606030504020204" pitchFamily="34" charset="0"/>
                <a:cs typeface="Open Sans" panose="020B0606030504020204" pitchFamily="34" charset="0"/>
              </a:rPr>
              <a:t>STATUS </a:t>
            </a:r>
            <a:r>
              <a:rPr lang="en-US" sz="2088" spc="95">
                <a:solidFill>
                  <a:srgbClr val="8A2C82"/>
                </a:solidFill>
                <a:latin typeface="Open Sans" panose="020B0606030504020204" pitchFamily="34" charset="0"/>
                <a:ea typeface="Open Sans" panose="020B0606030504020204" pitchFamily="34" charset="0"/>
                <a:cs typeface="Open Sans" panose="020B0606030504020204" pitchFamily="34" charset="0"/>
              </a:rPr>
              <a:t>AND</a:t>
            </a:r>
            <a:r>
              <a:rPr lang="en-US" sz="2088" spc="452">
                <a:solidFill>
                  <a:srgbClr val="8A2C82"/>
                </a:solidFill>
                <a:latin typeface="Open Sans" panose="020B0606030504020204" pitchFamily="34" charset="0"/>
                <a:ea typeface="Open Sans" panose="020B0606030504020204" pitchFamily="34" charset="0"/>
                <a:cs typeface="Open Sans" panose="020B0606030504020204" pitchFamily="34" charset="0"/>
              </a:rPr>
              <a:t> </a:t>
            </a:r>
            <a:r>
              <a:rPr lang="en-US" sz="2088" spc="126">
                <a:solidFill>
                  <a:srgbClr val="8A2C82"/>
                </a:solidFill>
                <a:latin typeface="Open Sans" panose="020B0606030504020204" pitchFamily="34" charset="0"/>
                <a:ea typeface="Open Sans" panose="020B0606030504020204" pitchFamily="34" charset="0"/>
                <a:cs typeface="Open Sans" panose="020B0606030504020204" pitchFamily="34" charset="0"/>
              </a:rPr>
              <a:t>OUTLOOK</a:t>
            </a:r>
            <a:endParaRPr lang="en-US" sz="2088" spc="-1">
              <a:latin typeface="Open Sans" panose="020B0606030504020204" pitchFamily="34" charset="0"/>
              <a:ea typeface="Open Sans" panose="020B0606030504020204" pitchFamily="34" charset="0"/>
              <a:cs typeface="Open Sans" panose="020B0606030504020204" pitchFamily="34" charset="0"/>
            </a:endParaRPr>
          </a:p>
        </p:txBody>
      </p:sp>
      <p:sp>
        <p:nvSpPr>
          <p:cNvPr id="23" name="CustomShape 38">
            <a:extLst>
              <a:ext uri="{FF2B5EF4-FFF2-40B4-BE49-F238E27FC236}">
                <a16:creationId xmlns:a16="http://schemas.microsoft.com/office/drawing/2014/main" id="{6DF9DB12-445A-E342-8DC5-771AF8B7C8D8}"/>
              </a:ext>
            </a:extLst>
          </p:cNvPr>
          <p:cNvSpPr/>
          <p:nvPr userDrawn="1"/>
        </p:nvSpPr>
        <p:spPr>
          <a:xfrm>
            <a:off x="4768569" y="5793298"/>
            <a:ext cx="6628972" cy="325114"/>
          </a:xfrm>
          <a:prstGeom prst="rect">
            <a:avLst/>
          </a:prstGeom>
          <a:noFill/>
          <a:ln>
            <a:noFill/>
          </a:ln>
        </p:spPr>
        <p:style>
          <a:lnRef idx="0">
            <a:scrgbClr r="0" g="0" b="0"/>
          </a:lnRef>
          <a:fillRef idx="0">
            <a:scrgbClr r="0" g="0" b="0"/>
          </a:fillRef>
          <a:effectRef idx="0">
            <a:scrgbClr r="0" g="0" b="0"/>
          </a:effectRef>
          <a:fontRef idx="minor"/>
        </p:style>
        <p:txBody>
          <a:bodyPr wrap="square" lIns="0" tIns="15379" rIns="0" bIns="0">
            <a:spAutoFit/>
          </a:bodyPr>
          <a:lstStyle/>
          <a:p>
            <a:pPr marL="6646">
              <a:lnSpc>
                <a:spcPts val="1219"/>
              </a:lnSpc>
              <a:spcBef>
                <a:spcPts val="121"/>
              </a:spcBef>
            </a:pPr>
            <a:r>
              <a:rPr lang="en-US" sz="957" spc="-1">
                <a:solidFill>
                  <a:srgbClr val="A0A3A9"/>
                </a:solidFill>
                <a:latin typeface="Open Sans" panose="020B0606030504020204" pitchFamily="34" charset="0"/>
                <a:ea typeface="Open Sans" panose="020B0606030504020204" pitchFamily="34" charset="0"/>
                <a:cs typeface="Open Sans" panose="020B0606030504020204" pitchFamily="34" charset="0"/>
              </a:rPr>
              <a:t>Major bipartisan congressional and Administration focus on science and security. Major emphasis on diversity, equity, and inclusion. Some interest in CURES 2.0, limited traction so far but could grow in next Congress.</a:t>
            </a:r>
          </a:p>
        </p:txBody>
      </p:sp>
      <p:sp>
        <p:nvSpPr>
          <p:cNvPr id="28" name="CustomShape 39">
            <a:extLst>
              <a:ext uri="{FF2B5EF4-FFF2-40B4-BE49-F238E27FC236}">
                <a16:creationId xmlns:a16="http://schemas.microsoft.com/office/drawing/2014/main" id="{252E25FF-E41C-A940-AD48-2DDA4FA54905}"/>
              </a:ext>
            </a:extLst>
          </p:cNvPr>
          <p:cNvSpPr/>
          <p:nvPr userDrawn="1"/>
        </p:nvSpPr>
        <p:spPr>
          <a:xfrm>
            <a:off x="875820" y="1815354"/>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
        <p:nvSpPr>
          <p:cNvPr id="39" name="CustomShape 48">
            <a:extLst>
              <a:ext uri="{FF2B5EF4-FFF2-40B4-BE49-F238E27FC236}">
                <a16:creationId xmlns:a16="http://schemas.microsoft.com/office/drawing/2014/main" id="{FBDA8995-9312-074D-9FC1-B65558863FCF}"/>
              </a:ext>
            </a:extLst>
          </p:cNvPr>
          <p:cNvSpPr/>
          <p:nvPr userDrawn="1"/>
        </p:nvSpPr>
        <p:spPr>
          <a:xfrm>
            <a:off x="5014580" y="5090913"/>
            <a:ext cx="1036696" cy="418273"/>
          </a:xfrm>
          <a:prstGeom prst="rect">
            <a:avLst/>
          </a:prstGeom>
          <a:noFill/>
          <a:ln>
            <a:noFill/>
          </a:ln>
        </p:spPr>
        <p:style>
          <a:lnRef idx="0">
            <a:scrgbClr r="0" g="0" b="0"/>
          </a:lnRef>
          <a:fillRef idx="0">
            <a:scrgbClr r="0" g="0" b="0"/>
          </a:fillRef>
          <a:effectRef idx="0">
            <a:scrgbClr r="0" g="0" b="0"/>
          </a:effectRef>
          <a:fontRef idx="minor"/>
        </p:style>
        <p:txBody>
          <a:bodyPr wrap="square" lIns="0" tIns="33228" rIns="0" bIns="0">
            <a:spAutoFit/>
          </a:bodyPr>
          <a:lstStyle/>
          <a:p>
            <a:pPr algn="ctr">
              <a:lnSpc>
                <a:spcPts val="1045"/>
              </a:lnSpc>
              <a:spcBef>
                <a:spcPts val="262"/>
              </a:spcBef>
            </a:pP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Concern About Security of </a:t>
            </a:r>
            <a:b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b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Genetic Data</a:t>
            </a:r>
            <a:endParaRPr lang="en-US" sz="870" spc="-1">
              <a:latin typeface="Open Sans" panose="020B0606030504020204" pitchFamily="34" charset="0"/>
              <a:ea typeface="Open Sans" panose="020B0606030504020204" pitchFamily="34" charset="0"/>
              <a:cs typeface="Open Sans" panose="020B0606030504020204" pitchFamily="34" charset="0"/>
            </a:endParaRPr>
          </a:p>
        </p:txBody>
      </p:sp>
      <p:sp>
        <p:nvSpPr>
          <p:cNvPr id="40" name="CustomShape 49">
            <a:extLst>
              <a:ext uri="{FF2B5EF4-FFF2-40B4-BE49-F238E27FC236}">
                <a16:creationId xmlns:a16="http://schemas.microsoft.com/office/drawing/2014/main" id="{07ECBD17-2991-6F4D-A558-12CF16167041}"/>
              </a:ext>
            </a:extLst>
          </p:cNvPr>
          <p:cNvSpPr/>
          <p:nvPr userDrawn="1"/>
        </p:nvSpPr>
        <p:spPr>
          <a:xfrm>
            <a:off x="6679370" y="5090913"/>
            <a:ext cx="1036696" cy="418273"/>
          </a:xfrm>
          <a:prstGeom prst="rect">
            <a:avLst/>
          </a:prstGeom>
          <a:noFill/>
          <a:ln>
            <a:noFill/>
          </a:ln>
        </p:spPr>
        <p:style>
          <a:lnRef idx="0">
            <a:scrgbClr r="0" g="0" b="0"/>
          </a:lnRef>
          <a:fillRef idx="0">
            <a:scrgbClr r="0" g="0" b="0"/>
          </a:fillRef>
          <a:effectRef idx="0">
            <a:scrgbClr r="0" g="0" b="0"/>
          </a:effectRef>
          <a:fontRef idx="minor"/>
        </p:style>
        <p:txBody>
          <a:bodyPr wrap="square" lIns="0" tIns="33228" rIns="0" bIns="0">
            <a:spAutoFit/>
          </a:bodyPr>
          <a:lstStyle/>
          <a:p>
            <a:pPr algn="ctr">
              <a:lnSpc>
                <a:spcPts val="1045"/>
              </a:lnSpc>
              <a:spcBef>
                <a:spcPts val="262"/>
              </a:spcBef>
            </a:pP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Research Intellectual Property</a:t>
            </a:r>
            <a:endParaRPr lang="en-US" sz="870" spc="-1">
              <a:latin typeface="Open Sans" panose="020B0606030504020204" pitchFamily="34" charset="0"/>
              <a:ea typeface="Open Sans" panose="020B0606030504020204" pitchFamily="34" charset="0"/>
              <a:cs typeface="Open Sans" panose="020B0606030504020204" pitchFamily="34" charset="0"/>
            </a:endParaRPr>
          </a:p>
        </p:txBody>
      </p:sp>
      <p:sp>
        <p:nvSpPr>
          <p:cNvPr id="41" name="CustomShape 50">
            <a:extLst>
              <a:ext uri="{FF2B5EF4-FFF2-40B4-BE49-F238E27FC236}">
                <a16:creationId xmlns:a16="http://schemas.microsoft.com/office/drawing/2014/main" id="{B3F3CAA9-9FFC-244E-BDD3-EBDF9DC25D2E}"/>
              </a:ext>
            </a:extLst>
          </p:cNvPr>
          <p:cNvSpPr/>
          <p:nvPr userDrawn="1"/>
        </p:nvSpPr>
        <p:spPr>
          <a:xfrm>
            <a:off x="8231964" y="5104014"/>
            <a:ext cx="1253269" cy="418273"/>
          </a:xfrm>
          <a:prstGeom prst="rect">
            <a:avLst/>
          </a:prstGeom>
          <a:noFill/>
          <a:ln>
            <a:noFill/>
          </a:ln>
        </p:spPr>
        <p:style>
          <a:lnRef idx="0">
            <a:scrgbClr r="0" g="0" b="0"/>
          </a:lnRef>
          <a:fillRef idx="0">
            <a:scrgbClr r="0" g="0" b="0"/>
          </a:fillRef>
          <a:effectRef idx="0">
            <a:scrgbClr r="0" g="0" b="0"/>
          </a:effectRef>
          <a:fontRef idx="minor"/>
        </p:style>
        <p:txBody>
          <a:bodyPr wrap="square" lIns="0" tIns="33228" rIns="0" bIns="0">
            <a:spAutoFit/>
          </a:bodyPr>
          <a:lstStyle/>
          <a:p>
            <a:pPr algn="ctr">
              <a:lnSpc>
                <a:spcPts val="1045"/>
              </a:lnSpc>
              <a:spcBef>
                <a:spcPts val="262"/>
              </a:spcBef>
            </a:pP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Federal Agencies Focused On </a:t>
            </a:r>
            <a:b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b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Increasing Disclosure </a:t>
            </a:r>
            <a:endParaRPr lang="en-US" sz="870" spc="-1">
              <a:latin typeface="Open Sans" panose="020B0606030504020204" pitchFamily="34" charset="0"/>
              <a:ea typeface="Open Sans" panose="020B0606030504020204" pitchFamily="34" charset="0"/>
              <a:cs typeface="Open Sans" panose="020B0606030504020204" pitchFamily="34" charset="0"/>
            </a:endParaRPr>
          </a:p>
        </p:txBody>
      </p:sp>
      <p:sp>
        <p:nvSpPr>
          <p:cNvPr id="42" name="CustomShape 51">
            <a:extLst>
              <a:ext uri="{FF2B5EF4-FFF2-40B4-BE49-F238E27FC236}">
                <a16:creationId xmlns:a16="http://schemas.microsoft.com/office/drawing/2014/main" id="{DC816D38-8999-FA47-B3C8-A76FD1D66E96}"/>
              </a:ext>
            </a:extLst>
          </p:cNvPr>
          <p:cNvSpPr/>
          <p:nvPr userDrawn="1"/>
        </p:nvSpPr>
        <p:spPr>
          <a:xfrm>
            <a:off x="9933691" y="5090911"/>
            <a:ext cx="1186315" cy="418273"/>
          </a:xfrm>
          <a:prstGeom prst="rect">
            <a:avLst/>
          </a:prstGeom>
          <a:noFill/>
          <a:ln>
            <a:noFill/>
          </a:ln>
        </p:spPr>
        <p:style>
          <a:lnRef idx="0">
            <a:scrgbClr r="0" g="0" b="0"/>
          </a:lnRef>
          <a:fillRef idx="0">
            <a:scrgbClr r="0" g="0" b="0"/>
          </a:fillRef>
          <a:effectRef idx="0">
            <a:scrgbClr r="0" g="0" b="0"/>
          </a:effectRef>
          <a:fontRef idx="minor"/>
        </p:style>
        <p:txBody>
          <a:bodyPr wrap="square" lIns="0" tIns="33228" rIns="0" bIns="0">
            <a:spAutoFit/>
          </a:bodyPr>
          <a:lstStyle/>
          <a:p>
            <a:pPr algn="ctr">
              <a:lnSpc>
                <a:spcPts val="1045"/>
              </a:lnSpc>
              <a:spcBef>
                <a:spcPts val="262"/>
              </a:spcBef>
            </a:pP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Congress Continues </a:t>
            </a:r>
            <a:b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br>
            <a:r>
              <a:rPr lang="en-US" sz="870" spc="-1">
                <a:solidFill>
                  <a:srgbClr val="404653"/>
                </a:solidFill>
                <a:latin typeface="Open Sans" panose="020B0606030504020204" pitchFamily="34" charset="0"/>
                <a:ea typeface="Open Sans" panose="020B0606030504020204" pitchFamily="34" charset="0"/>
                <a:cs typeface="Open Sans" panose="020B0606030504020204" pitchFamily="34" charset="0"/>
              </a:rPr>
              <a:t>To Propose New Restrictions</a:t>
            </a:r>
            <a:endParaRPr lang="en-US" sz="870" spc="-1">
              <a:latin typeface="Open Sans" panose="020B0606030504020204" pitchFamily="34" charset="0"/>
              <a:ea typeface="Open Sans" panose="020B0606030504020204" pitchFamily="34" charset="0"/>
              <a:cs typeface="Open Sans" panose="020B0606030504020204" pitchFamily="34" charset="0"/>
            </a:endParaRPr>
          </a:p>
        </p:txBody>
      </p:sp>
      <p:sp>
        <p:nvSpPr>
          <p:cNvPr id="43" name="CustomShape 52">
            <a:extLst>
              <a:ext uri="{FF2B5EF4-FFF2-40B4-BE49-F238E27FC236}">
                <a16:creationId xmlns:a16="http://schemas.microsoft.com/office/drawing/2014/main" id="{264530A2-6C5E-FE49-B3D3-95A3037A3AC1}"/>
              </a:ext>
            </a:extLst>
          </p:cNvPr>
          <p:cNvSpPr/>
          <p:nvPr userDrawn="1"/>
        </p:nvSpPr>
        <p:spPr>
          <a:xfrm>
            <a:off x="4992363" y="4651545"/>
            <a:ext cx="6107966" cy="192"/>
          </a:xfrm>
          <a:custGeom>
            <a:avLst/>
            <a:gdLst/>
            <a:ahLst/>
            <a:cxnLst/>
            <a:rect l="l" t="t" r="r" b="b"/>
            <a:pathLst>
              <a:path w="11581130">
                <a:moveTo>
                  <a:pt x="0" y="0"/>
                </a:moveTo>
                <a:lnTo>
                  <a:pt x="11580799" y="0"/>
                </a:lnTo>
              </a:path>
            </a:pathLst>
          </a:custGeom>
          <a:noFill/>
          <a:ln w="10440">
            <a:solidFill>
              <a:srgbClr val="A8B8BE"/>
            </a:solidFill>
            <a:round/>
          </a:ln>
        </p:spPr>
        <p:style>
          <a:lnRef idx="0">
            <a:scrgbClr r="0" g="0" b="0"/>
          </a:lnRef>
          <a:fillRef idx="0">
            <a:scrgbClr r="0" g="0" b="0"/>
          </a:fillRef>
          <a:effectRef idx="0">
            <a:scrgbClr r="0" g="0" b="0"/>
          </a:effectRef>
          <a:fontRef idx="minor"/>
        </p:style>
      </p:sp>
      <p:graphicFrame>
        <p:nvGraphicFramePr>
          <p:cNvPr id="44" name="Chart 43">
            <a:extLst>
              <a:ext uri="{FF2B5EF4-FFF2-40B4-BE49-F238E27FC236}">
                <a16:creationId xmlns:a16="http://schemas.microsoft.com/office/drawing/2014/main" id="{BCB586C7-2ED2-8044-B518-926E3069E88E}"/>
              </a:ext>
            </a:extLst>
          </p:cNvPr>
          <p:cNvGraphicFramePr/>
          <p:nvPr userDrawn="1"/>
        </p:nvGraphicFramePr>
        <p:xfrm>
          <a:off x="4207437" y="1950290"/>
          <a:ext cx="3033006" cy="2621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a:extLst>
              <a:ext uri="{FF2B5EF4-FFF2-40B4-BE49-F238E27FC236}">
                <a16:creationId xmlns:a16="http://schemas.microsoft.com/office/drawing/2014/main" id="{B013DE8C-DBDB-3342-83A6-E204F344B628}"/>
              </a:ext>
            </a:extLst>
          </p:cNvPr>
          <p:cNvGraphicFramePr/>
          <p:nvPr userDrawn="1"/>
        </p:nvGraphicFramePr>
        <p:xfrm>
          <a:off x="8768701" y="2184274"/>
          <a:ext cx="2783941" cy="23336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B09A0CB1-6F2A-EB43-B5DF-AFFA773C0198}"/>
              </a:ext>
            </a:extLst>
          </p:cNvPr>
          <p:cNvGraphicFramePr/>
          <p:nvPr userDrawn="1"/>
        </p:nvGraphicFramePr>
        <p:xfrm>
          <a:off x="6654376" y="2211245"/>
          <a:ext cx="2783941" cy="2333651"/>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2">
            <a:extLst>
              <a:ext uri="{FF2B5EF4-FFF2-40B4-BE49-F238E27FC236}">
                <a16:creationId xmlns:a16="http://schemas.microsoft.com/office/drawing/2014/main" id="{DD18E98E-7402-AF49-A219-4490C58920F2}"/>
              </a:ext>
            </a:extLst>
          </p:cNvPr>
          <p:cNvSpPr>
            <a:spLocks noGrp="1"/>
          </p:cNvSpPr>
          <p:nvPr>
            <p:ph type="body" idx="13"/>
          </p:nvPr>
        </p:nvSpPr>
        <p:spPr>
          <a:xfrm>
            <a:off x="790456" y="3011188"/>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48" name="Content Placeholder 3">
            <a:extLst>
              <a:ext uri="{FF2B5EF4-FFF2-40B4-BE49-F238E27FC236}">
                <a16:creationId xmlns:a16="http://schemas.microsoft.com/office/drawing/2014/main" id="{000763B2-FAC1-8C41-A681-6A12DF3E5684}"/>
              </a:ext>
            </a:extLst>
          </p:cNvPr>
          <p:cNvSpPr>
            <a:spLocks noGrp="1"/>
          </p:cNvSpPr>
          <p:nvPr>
            <p:ph sz="half" idx="14"/>
          </p:nvPr>
        </p:nvSpPr>
        <p:spPr>
          <a:xfrm>
            <a:off x="790456" y="3549070"/>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sp>
        <p:nvSpPr>
          <p:cNvPr id="49" name="CustomShape 39">
            <a:extLst>
              <a:ext uri="{FF2B5EF4-FFF2-40B4-BE49-F238E27FC236}">
                <a16:creationId xmlns:a16="http://schemas.microsoft.com/office/drawing/2014/main" id="{B4367938-C535-A04E-AE8D-8B3B780658AE}"/>
              </a:ext>
            </a:extLst>
          </p:cNvPr>
          <p:cNvSpPr/>
          <p:nvPr userDrawn="1"/>
        </p:nvSpPr>
        <p:spPr>
          <a:xfrm>
            <a:off x="875820" y="3414600"/>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
        <p:nvSpPr>
          <p:cNvPr id="50" name="Text Placeholder 2">
            <a:extLst>
              <a:ext uri="{FF2B5EF4-FFF2-40B4-BE49-F238E27FC236}">
                <a16:creationId xmlns:a16="http://schemas.microsoft.com/office/drawing/2014/main" id="{794E95DD-4C9D-1B4D-805A-9146E46FAE7C}"/>
              </a:ext>
            </a:extLst>
          </p:cNvPr>
          <p:cNvSpPr>
            <a:spLocks noGrp="1"/>
          </p:cNvSpPr>
          <p:nvPr>
            <p:ph type="body" idx="15"/>
          </p:nvPr>
        </p:nvSpPr>
        <p:spPr>
          <a:xfrm>
            <a:off x="790456" y="4601883"/>
            <a:ext cx="3178732" cy="378336"/>
          </a:xfrm>
        </p:spPr>
        <p:txBody>
          <a:bodyPr anchor="b">
            <a:noAutofit/>
          </a:bodyPr>
          <a:lstStyle>
            <a:lvl1pPr marL="0" indent="0">
              <a:buNone/>
              <a:defRPr sz="1305" b="1" cap="all" baseline="0">
                <a:solidFill>
                  <a:srgbClr val="464647"/>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51" name="Content Placeholder 3">
            <a:extLst>
              <a:ext uri="{FF2B5EF4-FFF2-40B4-BE49-F238E27FC236}">
                <a16:creationId xmlns:a16="http://schemas.microsoft.com/office/drawing/2014/main" id="{4318CC57-9B0B-1C4A-8E9D-97D6FBDC1CEF}"/>
              </a:ext>
            </a:extLst>
          </p:cNvPr>
          <p:cNvSpPr>
            <a:spLocks noGrp="1"/>
          </p:cNvSpPr>
          <p:nvPr>
            <p:ph sz="half" idx="16"/>
          </p:nvPr>
        </p:nvSpPr>
        <p:spPr>
          <a:xfrm>
            <a:off x="790456" y="5139765"/>
            <a:ext cx="3178732" cy="820665"/>
          </a:xfrm>
        </p:spPr>
        <p:txBody>
          <a:bodyPr>
            <a:normAutofit/>
          </a:bodyPr>
          <a:lstStyle>
            <a:lvl1pPr marL="0" indent="0">
              <a:buFontTx/>
              <a:buNone/>
              <a:defRPr sz="1218"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p:txBody>
      </p:sp>
      <p:sp>
        <p:nvSpPr>
          <p:cNvPr id="52" name="CustomShape 39">
            <a:extLst>
              <a:ext uri="{FF2B5EF4-FFF2-40B4-BE49-F238E27FC236}">
                <a16:creationId xmlns:a16="http://schemas.microsoft.com/office/drawing/2014/main" id="{1DA1A503-4C71-8D42-A1BA-7D99B9C06FA8}"/>
              </a:ext>
            </a:extLst>
          </p:cNvPr>
          <p:cNvSpPr/>
          <p:nvPr userDrawn="1"/>
        </p:nvSpPr>
        <p:spPr>
          <a:xfrm>
            <a:off x="875820" y="5005295"/>
            <a:ext cx="2526434" cy="223"/>
          </a:xfrm>
          <a:custGeom>
            <a:avLst/>
            <a:gdLst/>
            <a:ahLst/>
            <a:cxnLst/>
            <a:rect l="l" t="t" r="r" b="b"/>
            <a:pathLst>
              <a:path w="3674110">
                <a:moveTo>
                  <a:pt x="0" y="0"/>
                </a:moveTo>
                <a:lnTo>
                  <a:pt x="3673657" y="0"/>
                </a:lnTo>
              </a:path>
            </a:pathLst>
          </a:custGeom>
          <a:noFill/>
          <a:ln w="63000">
            <a:solidFill>
              <a:srgbClr val="8A2C82"/>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444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WarmGray">
    <p:bg>
      <p:bgPr>
        <a:solidFill>
          <a:srgbClr val="FAF7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13FF-D28A-7AB8-7703-90B0685B3D74}"/>
              </a:ext>
            </a:extLst>
          </p:cNvPr>
          <p:cNvSpPr>
            <a:spLocks noGrp="1"/>
          </p:cNvSpPr>
          <p:nvPr>
            <p:ph type="ctrTitle"/>
          </p:nvPr>
        </p:nvSpPr>
        <p:spPr>
          <a:xfrm>
            <a:off x="248478" y="2126974"/>
            <a:ext cx="11718188" cy="2327205"/>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AFF30E89-87EA-ADE3-4B68-BEE17A6E889F}"/>
              </a:ext>
            </a:extLst>
          </p:cNvPr>
          <p:cNvSpPr>
            <a:spLocks noGrp="1"/>
          </p:cNvSpPr>
          <p:nvPr>
            <p:ph type="subTitle" idx="1"/>
          </p:nvPr>
        </p:nvSpPr>
        <p:spPr>
          <a:xfrm>
            <a:off x="248478" y="4588137"/>
            <a:ext cx="11718188" cy="16138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7924427E-798D-B3C7-DA01-54E19CDF7064}"/>
              </a:ext>
            </a:extLst>
          </p:cNvPr>
          <p:cNvCxnSpPr>
            <a:cxnSpLocks/>
          </p:cNvCxnSpPr>
          <p:nvPr userDrawn="1"/>
        </p:nvCxnSpPr>
        <p:spPr>
          <a:xfrm>
            <a:off x="225335" y="6516158"/>
            <a:ext cx="1174133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02E75344-2B5C-ADEA-40CD-F4C34DDBEDF9}"/>
              </a:ext>
            </a:extLst>
          </p:cNvPr>
          <p:cNvPicPr>
            <a:picLocks noChangeAspect="1"/>
          </p:cNvPicPr>
          <p:nvPr userDrawn="1"/>
        </p:nvPicPr>
        <p:blipFill>
          <a:blip r:embed="rId2"/>
          <a:stretch>
            <a:fillRect/>
          </a:stretch>
        </p:blipFill>
        <p:spPr>
          <a:xfrm>
            <a:off x="3481001" y="857828"/>
            <a:ext cx="5229998" cy="1269146"/>
          </a:xfrm>
          <a:prstGeom prst="rect">
            <a:avLst/>
          </a:prstGeom>
        </p:spPr>
      </p:pic>
    </p:spTree>
    <p:extLst>
      <p:ext uri="{BB962C8B-B14F-4D97-AF65-F5344CB8AC3E}">
        <p14:creationId xmlns:p14="http://schemas.microsoft.com/office/powerpoint/2010/main" val="3633953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object 3">
            <a:extLst>
              <a:ext uri="{FF2B5EF4-FFF2-40B4-BE49-F238E27FC236}">
                <a16:creationId xmlns:a16="http://schemas.microsoft.com/office/drawing/2014/main" id="{89842757-19AC-944D-AAE0-FB157BDEC5DD}"/>
              </a:ext>
            </a:extLst>
          </p:cNvPr>
          <p:cNvGrpSpPr/>
          <p:nvPr userDrawn="1"/>
        </p:nvGrpSpPr>
        <p:grpSpPr>
          <a:xfrm>
            <a:off x="0" y="313760"/>
            <a:ext cx="12194761" cy="2415428"/>
            <a:chOff x="0" y="355594"/>
            <a:chExt cx="14020800" cy="2737485"/>
          </a:xfrm>
        </p:grpSpPr>
        <p:sp>
          <p:nvSpPr>
            <p:cNvPr id="11" name="object 4">
              <a:extLst>
                <a:ext uri="{FF2B5EF4-FFF2-40B4-BE49-F238E27FC236}">
                  <a16:creationId xmlns:a16="http://schemas.microsoft.com/office/drawing/2014/main" id="{8D139B0B-DB4C-B249-9DE7-D8951629146D}"/>
                </a:ext>
              </a:extLst>
            </p:cNvPr>
            <p:cNvSpPr/>
            <p:nvPr/>
          </p:nvSpPr>
          <p:spPr>
            <a:xfrm>
              <a:off x="0" y="1098549"/>
              <a:ext cx="14020800" cy="1247546"/>
            </a:xfrm>
            <a:prstGeom prst="rect">
              <a:avLst/>
            </a:prstGeom>
            <a:blipFill>
              <a:blip r:embed="rId2" cstate="print"/>
              <a:stretch>
                <a:fillRect/>
              </a:stretch>
            </a:blipFill>
          </p:spPr>
          <p:txBody>
            <a:bodyPr wrap="square" lIns="0" tIns="0" rIns="0" bIns="0" rtlCol="0"/>
            <a:lstStyle/>
            <a:p>
              <a:endParaRPr sz="1566"/>
            </a:p>
          </p:txBody>
        </p:sp>
        <p:sp>
          <p:nvSpPr>
            <p:cNvPr id="12" name="object 5">
              <a:extLst>
                <a:ext uri="{FF2B5EF4-FFF2-40B4-BE49-F238E27FC236}">
                  <a16:creationId xmlns:a16="http://schemas.microsoft.com/office/drawing/2014/main" id="{22E73E5B-004B-8448-BF14-66507C3E73D9}"/>
                </a:ext>
              </a:extLst>
            </p:cNvPr>
            <p:cNvSpPr/>
            <p:nvPr/>
          </p:nvSpPr>
          <p:spPr>
            <a:xfrm>
              <a:off x="10715624" y="355594"/>
              <a:ext cx="2574925" cy="2737485"/>
            </a:xfrm>
            <a:custGeom>
              <a:avLst/>
              <a:gdLst/>
              <a:ahLst/>
              <a:cxnLst/>
              <a:rect l="l" t="t" r="r" b="b"/>
              <a:pathLst>
                <a:path w="2574925" h="2737485">
                  <a:moveTo>
                    <a:pt x="1287462" y="0"/>
                  </a:moveTo>
                  <a:lnTo>
                    <a:pt x="1240263" y="902"/>
                  </a:lnTo>
                  <a:lnTo>
                    <a:pt x="1193492" y="3590"/>
                  </a:lnTo>
                  <a:lnTo>
                    <a:pt x="1147178" y="8031"/>
                  </a:lnTo>
                  <a:lnTo>
                    <a:pt x="1101351" y="14195"/>
                  </a:lnTo>
                  <a:lnTo>
                    <a:pt x="1056039" y="22051"/>
                  </a:lnTo>
                  <a:lnTo>
                    <a:pt x="1011271" y="31568"/>
                  </a:lnTo>
                  <a:lnTo>
                    <a:pt x="967076" y="42715"/>
                  </a:lnTo>
                  <a:lnTo>
                    <a:pt x="923484" y="55461"/>
                  </a:lnTo>
                  <a:lnTo>
                    <a:pt x="880524" y="69775"/>
                  </a:lnTo>
                  <a:lnTo>
                    <a:pt x="838224" y="85627"/>
                  </a:lnTo>
                  <a:lnTo>
                    <a:pt x="796614" y="102985"/>
                  </a:lnTo>
                  <a:lnTo>
                    <a:pt x="755723" y="121819"/>
                  </a:lnTo>
                  <a:lnTo>
                    <a:pt x="715580" y="142097"/>
                  </a:lnTo>
                  <a:lnTo>
                    <a:pt x="676214" y="163789"/>
                  </a:lnTo>
                  <a:lnTo>
                    <a:pt x="637654" y="186863"/>
                  </a:lnTo>
                  <a:lnTo>
                    <a:pt x="599930" y="211289"/>
                  </a:lnTo>
                  <a:lnTo>
                    <a:pt x="563069" y="237036"/>
                  </a:lnTo>
                  <a:lnTo>
                    <a:pt x="527103" y="264073"/>
                  </a:lnTo>
                  <a:lnTo>
                    <a:pt x="492058" y="292369"/>
                  </a:lnTo>
                  <a:lnTo>
                    <a:pt x="457966" y="321893"/>
                  </a:lnTo>
                  <a:lnTo>
                    <a:pt x="424854" y="352615"/>
                  </a:lnTo>
                  <a:lnTo>
                    <a:pt x="392751" y="384502"/>
                  </a:lnTo>
                  <a:lnTo>
                    <a:pt x="361688" y="417525"/>
                  </a:lnTo>
                  <a:lnTo>
                    <a:pt x="331692" y="451652"/>
                  </a:lnTo>
                  <a:lnTo>
                    <a:pt x="302794" y="486852"/>
                  </a:lnTo>
                  <a:lnTo>
                    <a:pt x="275022" y="523096"/>
                  </a:lnTo>
                  <a:lnTo>
                    <a:pt x="248405" y="560350"/>
                  </a:lnTo>
                  <a:lnTo>
                    <a:pt x="222972" y="598586"/>
                  </a:lnTo>
                  <a:lnTo>
                    <a:pt x="198752" y="637771"/>
                  </a:lnTo>
                  <a:lnTo>
                    <a:pt x="175775" y="677875"/>
                  </a:lnTo>
                  <a:lnTo>
                    <a:pt x="154070" y="718867"/>
                  </a:lnTo>
                  <a:lnTo>
                    <a:pt x="133665" y="760715"/>
                  </a:lnTo>
                  <a:lnTo>
                    <a:pt x="114591" y="803390"/>
                  </a:lnTo>
                  <a:lnTo>
                    <a:pt x="96874" y="846860"/>
                  </a:lnTo>
                  <a:lnTo>
                    <a:pt x="80546" y="891095"/>
                  </a:lnTo>
                  <a:lnTo>
                    <a:pt x="65635" y="936062"/>
                  </a:lnTo>
                  <a:lnTo>
                    <a:pt x="52170" y="981732"/>
                  </a:lnTo>
                  <a:lnTo>
                    <a:pt x="40180" y="1028074"/>
                  </a:lnTo>
                  <a:lnTo>
                    <a:pt x="29694" y="1075055"/>
                  </a:lnTo>
                  <a:lnTo>
                    <a:pt x="20742" y="1122647"/>
                  </a:lnTo>
                  <a:lnTo>
                    <a:pt x="13352" y="1170817"/>
                  </a:lnTo>
                  <a:lnTo>
                    <a:pt x="7554" y="1219535"/>
                  </a:lnTo>
                  <a:lnTo>
                    <a:pt x="3377" y="1268770"/>
                  </a:lnTo>
                  <a:lnTo>
                    <a:pt x="849" y="1318490"/>
                  </a:lnTo>
                  <a:lnTo>
                    <a:pt x="0" y="1368666"/>
                  </a:lnTo>
                  <a:lnTo>
                    <a:pt x="849" y="1418841"/>
                  </a:lnTo>
                  <a:lnTo>
                    <a:pt x="3377" y="1468562"/>
                  </a:lnTo>
                  <a:lnTo>
                    <a:pt x="7554" y="1517797"/>
                  </a:lnTo>
                  <a:lnTo>
                    <a:pt x="13352" y="1566515"/>
                  </a:lnTo>
                  <a:lnTo>
                    <a:pt x="20742" y="1614685"/>
                  </a:lnTo>
                  <a:lnTo>
                    <a:pt x="29694" y="1662276"/>
                  </a:lnTo>
                  <a:lnTo>
                    <a:pt x="40180" y="1709258"/>
                  </a:lnTo>
                  <a:lnTo>
                    <a:pt x="52170" y="1755599"/>
                  </a:lnTo>
                  <a:lnTo>
                    <a:pt x="65635" y="1801269"/>
                  </a:lnTo>
                  <a:lnTo>
                    <a:pt x="80546" y="1846237"/>
                  </a:lnTo>
                  <a:lnTo>
                    <a:pt x="96874" y="1890471"/>
                  </a:lnTo>
                  <a:lnTo>
                    <a:pt x="114591" y="1933941"/>
                  </a:lnTo>
                  <a:lnTo>
                    <a:pt x="133665" y="1976616"/>
                  </a:lnTo>
                  <a:lnTo>
                    <a:pt x="154070" y="2018465"/>
                  </a:lnTo>
                  <a:lnTo>
                    <a:pt x="175775" y="2059457"/>
                  </a:lnTo>
                  <a:lnTo>
                    <a:pt x="198752" y="2099561"/>
                  </a:lnTo>
                  <a:lnTo>
                    <a:pt x="222972" y="2138746"/>
                  </a:lnTo>
                  <a:lnTo>
                    <a:pt x="248405" y="2176981"/>
                  </a:lnTo>
                  <a:lnTo>
                    <a:pt x="275022" y="2214236"/>
                  </a:lnTo>
                  <a:lnTo>
                    <a:pt x="302794" y="2250479"/>
                  </a:lnTo>
                  <a:lnTo>
                    <a:pt x="331692" y="2285680"/>
                  </a:lnTo>
                  <a:lnTo>
                    <a:pt x="361688" y="2319807"/>
                  </a:lnTo>
                  <a:lnTo>
                    <a:pt x="392751" y="2352830"/>
                  </a:lnTo>
                  <a:lnTo>
                    <a:pt x="424854" y="2384717"/>
                  </a:lnTo>
                  <a:lnTo>
                    <a:pt x="457966" y="2415438"/>
                  </a:lnTo>
                  <a:lnTo>
                    <a:pt x="492058" y="2444962"/>
                  </a:lnTo>
                  <a:lnTo>
                    <a:pt x="527103" y="2473258"/>
                  </a:lnTo>
                  <a:lnTo>
                    <a:pt x="563069" y="2500295"/>
                  </a:lnTo>
                  <a:lnTo>
                    <a:pt x="599930" y="2526042"/>
                  </a:lnTo>
                  <a:lnTo>
                    <a:pt x="637654" y="2550469"/>
                  </a:lnTo>
                  <a:lnTo>
                    <a:pt x="676214" y="2573543"/>
                  </a:lnTo>
                  <a:lnTo>
                    <a:pt x="715580" y="2595235"/>
                  </a:lnTo>
                  <a:lnTo>
                    <a:pt x="755723" y="2615513"/>
                  </a:lnTo>
                  <a:lnTo>
                    <a:pt x="796614" y="2634346"/>
                  </a:lnTo>
                  <a:lnTo>
                    <a:pt x="838224" y="2651705"/>
                  </a:lnTo>
                  <a:lnTo>
                    <a:pt x="880524" y="2667556"/>
                  </a:lnTo>
                  <a:lnTo>
                    <a:pt x="923484" y="2681871"/>
                  </a:lnTo>
                  <a:lnTo>
                    <a:pt x="967076" y="2694617"/>
                  </a:lnTo>
                  <a:lnTo>
                    <a:pt x="1011271" y="2705764"/>
                  </a:lnTo>
                  <a:lnTo>
                    <a:pt x="1056039" y="2715281"/>
                  </a:lnTo>
                  <a:lnTo>
                    <a:pt x="1101351" y="2723137"/>
                  </a:lnTo>
                  <a:lnTo>
                    <a:pt x="1147178" y="2729301"/>
                  </a:lnTo>
                  <a:lnTo>
                    <a:pt x="1193492" y="2733742"/>
                  </a:lnTo>
                  <a:lnTo>
                    <a:pt x="1240263" y="2736429"/>
                  </a:lnTo>
                  <a:lnTo>
                    <a:pt x="1287462" y="2737332"/>
                  </a:lnTo>
                  <a:lnTo>
                    <a:pt x="1334661" y="2736429"/>
                  </a:lnTo>
                  <a:lnTo>
                    <a:pt x="1381432" y="2733742"/>
                  </a:lnTo>
                  <a:lnTo>
                    <a:pt x="1427746" y="2729301"/>
                  </a:lnTo>
                  <a:lnTo>
                    <a:pt x="1473573" y="2723137"/>
                  </a:lnTo>
                  <a:lnTo>
                    <a:pt x="1518885" y="2715281"/>
                  </a:lnTo>
                  <a:lnTo>
                    <a:pt x="1563653" y="2705764"/>
                  </a:lnTo>
                  <a:lnTo>
                    <a:pt x="1607848" y="2694617"/>
                  </a:lnTo>
                  <a:lnTo>
                    <a:pt x="1651440" y="2681871"/>
                  </a:lnTo>
                  <a:lnTo>
                    <a:pt x="1694400" y="2667556"/>
                  </a:lnTo>
                  <a:lnTo>
                    <a:pt x="1736700" y="2651705"/>
                  </a:lnTo>
                  <a:lnTo>
                    <a:pt x="1778310" y="2634346"/>
                  </a:lnTo>
                  <a:lnTo>
                    <a:pt x="1819201" y="2615513"/>
                  </a:lnTo>
                  <a:lnTo>
                    <a:pt x="1859344" y="2595235"/>
                  </a:lnTo>
                  <a:lnTo>
                    <a:pt x="1898710" y="2573543"/>
                  </a:lnTo>
                  <a:lnTo>
                    <a:pt x="1937270" y="2550469"/>
                  </a:lnTo>
                  <a:lnTo>
                    <a:pt x="1974994" y="2526042"/>
                  </a:lnTo>
                  <a:lnTo>
                    <a:pt x="2011855" y="2500295"/>
                  </a:lnTo>
                  <a:lnTo>
                    <a:pt x="2047821" y="2473258"/>
                  </a:lnTo>
                  <a:lnTo>
                    <a:pt x="2082866" y="2444962"/>
                  </a:lnTo>
                  <a:lnTo>
                    <a:pt x="2116958" y="2415438"/>
                  </a:lnTo>
                  <a:lnTo>
                    <a:pt x="2150070" y="2384717"/>
                  </a:lnTo>
                  <a:lnTo>
                    <a:pt x="2182173" y="2352830"/>
                  </a:lnTo>
                  <a:lnTo>
                    <a:pt x="2213236" y="2319807"/>
                  </a:lnTo>
                  <a:lnTo>
                    <a:pt x="2243232" y="2285680"/>
                  </a:lnTo>
                  <a:lnTo>
                    <a:pt x="2272130" y="2250479"/>
                  </a:lnTo>
                  <a:lnTo>
                    <a:pt x="2299902" y="2214236"/>
                  </a:lnTo>
                  <a:lnTo>
                    <a:pt x="2326519" y="2176981"/>
                  </a:lnTo>
                  <a:lnTo>
                    <a:pt x="2351952" y="2138746"/>
                  </a:lnTo>
                  <a:lnTo>
                    <a:pt x="2376172" y="2099561"/>
                  </a:lnTo>
                  <a:lnTo>
                    <a:pt x="2399149" y="2059457"/>
                  </a:lnTo>
                  <a:lnTo>
                    <a:pt x="2420854" y="2018465"/>
                  </a:lnTo>
                  <a:lnTo>
                    <a:pt x="2441259" y="1976616"/>
                  </a:lnTo>
                  <a:lnTo>
                    <a:pt x="2460333" y="1933941"/>
                  </a:lnTo>
                  <a:lnTo>
                    <a:pt x="2478050" y="1890471"/>
                  </a:lnTo>
                  <a:lnTo>
                    <a:pt x="2494378" y="1846237"/>
                  </a:lnTo>
                  <a:lnTo>
                    <a:pt x="2509289" y="1801269"/>
                  </a:lnTo>
                  <a:lnTo>
                    <a:pt x="2522754" y="1755599"/>
                  </a:lnTo>
                  <a:lnTo>
                    <a:pt x="2534744" y="1709258"/>
                  </a:lnTo>
                  <a:lnTo>
                    <a:pt x="2545230" y="1662276"/>
                  </a:lnTo>
                  <a:lnTo>
                    <a:pt x="2554182" y="1614685"/>
                  </a:lnTo>
                  <a:lnTo>
                    <a:pt x="2561572" y="1566515"/>
                  </a:lnTo>
                  <a:lnTo>
                    <a:pt x="2567370" y="1517797"/>
                  </a:lnTo>
                  <a:lnTo>
                    <a:pt x="2571547" y="1468562"/>
                  </a:lnTo>
                  <a:lnTo>
                    <a:pt x="2574075" y="1418841"/>
                  </a:lnTo>
                  <a:lnTo>
                    <a:pt x="2574925" y="1368666"/>
                  </a:lnTo>
                  <a:lnTo>
                    <a:pt x="2574075" y="1318490"/>
                  </a:lnTo>
                  <a:lnTo>
                    <a:pt x="2571547" y="1268770"/>
                  </a:lnTo>
                  <a:lnTo>
                    <a:pt x="2567370" y="1219535"/>
                  </a:lnTo>
                  <a:lnTo>
                    <a:pt x="2561572" y="1170817"/>
                  </a:lnTo>
                  <a:lnTo>
                    <a:pt x="2554182" y="1122647"/>
                  </a:lnTo>
                  <a:lnTo>
                    <a:pt x="2545230" y="1075055"/>
                  </a:lnTo>
                  <a:lnTo>
                    <a:pt x="2534744" y="1028074"/>
                  </a:lnTo>
                  <a:lnTo>
                    <a:pt x="2522754" y="981732"/>
                  </a:lnTo>
                  <a:lnTo>
                    <a:pt x="2509289" y="936062"/>
                  </a:lnTo>
                  <a:lnTo>
                    <a:pt x="2494378" y="891095"/>
                  </a:lnTo>
                  <a:lnTo>
                    <a:pt x="2478050" y="846860"/>
                  </a:lnTo>
                  <a:lnTo>
                    <a:pt x="2460333" y="803390"/>
                  </a:lnTo>
                  <a:lnTo>
                    <a:pt x="2441259" y="760715"/>
                  </a:lnTo>
                  <a:lnTo>
                    <a:pt x="2420854" y="718867"/>
                  </a:lnTo>
                  <a:lnTo>
                    <a:pt x="2399149" y="677875"/>
                  </a:lnTo>
                  <a:lnTo>
                    <a:pt x="2376172" y="637771"/>
                  </a:lnTo>
                  <a:lnTo>
                    <a:pt x="2351952" y="598586"/>
                  </a:lnTo>
                  <a:lnTo>
                    <a:pt x="2326519" y="560350"/>
                  </a:lnTo>
                  <a:lnTo>
                    <a:pt x="2299902" y="523096"/>
                  </a:lnTo>
                  <a:lnTo>
                    <a:pt x="2272130" y="486852"/>
                  </a:lnTo>
                  <a:lnTo>
                    <a:pt x="2243232" y="451652"/>
                  </a:lnTo>
                  <a:lnTo>
                    <a:pt x="2213236" y="417525"/>
                  </a:lnTo>
                  <a:lnTo>
                    <a:pt x="2182173" y="384502"/>
                  </a:lnTo>
                  <a:lnTo>
                    <a:pt x="2150070" y="352615"/>
                  </a:lnTo>
                  <a:lnTo>
                    <a:pt x="2116958" y="321893"/>
                  </a:lnTo>
                  <a:lnTo>
                    <a:pt x="2082866" y="292369"/>
                  </a:lnTo>
                  <a:lnTo>
                    <a:pt x="2047821" y="264073"/>
                  </a:lnTo>
                  <a:lnTo>
                    <a:pt x="2011855" y="237036"/>
                  </a:lnTo>
                  <a:lnTo>
                    <a:pt x="1974994" y="211289"/>
                  </a:lnTo>
                  <a:lnTo>
                    <a:pt x="1937270" y="186863"/>
                  </a:lnTo>
                  <a:lnTo>
                    <a:pt x="1898710" y="163789"/>
                  </a:lnTo>
                  <a:lnTo>
                    <a:pt x="1859344" y="142097"/>
                  </a:lnTo>
                  <a:lnTo>
                    <a:pt x="1819201" y="121819"/>
                  </a:lnTo>
                  <a:lnTo>
                    <a:pt x="1778310" y="102985"/>
                  </a:lnTo>
                  <a:lnTo>
                    <a:pt x="1736700" y="85627"/>
                  </a:lnTo>
                  <a:lnTo>
                    <a:pt x="1694400" y="69775"/>
                  </a:lnTo>
                  <a:lnTo>
                    <a:pt x="1651440" y="55461"/>
                  </a:lnTo>
                  <a:lnTo>
                    <a:pt x="1607848" y="42715"/>
                  </a:lnTo>
                  <a:lnTo>
                    <a:pt x="1563653" y="31568"/>
                  </a:lnTo>
                  <a:lnTo>
                    <a:pt x="1518885" y="22051"/>
                  </a:lnTo>
                  <a:lnTo>
                    <a:pt x="1473573" y="14195"/>
                  </a:lnTo>
                  <a:lnTo>
                    <a:pt x="1427746" y="8031"/>
                  </a:lnTo>
                  <a:lnTo>
                    <a:pt x="1381432" y="3590"/>
                  </a:lnTo>
                  <a:lnTo>
                    <a:pt x="1334661" y="902"/>
                  </a:lnTo>
                  <a:lnTo>
                    <a:pt x="1287462" y="0"/>
                  </a:lnTo>
                  <a:close/>
                </a:path>
              </a:pathLst>
            </a:custGeom>
            <a:solidFill>
              <a:srgbClr val="FFFFFF"/>
            </a:solidFill>
          </p:spPr>
          <p:txBody>
            <a:bodyPr wrap="square" lIns="0" tIns="0" rIns="0" bIns="0" rtlCol="0"/>
            <a:lstStyle/>
            <a:p>
              <a:endParaRPr sz="1566"/>
            </a:p>
          </p:txBody>
        </p:sp>
      </p:grpSp>
      <p:pic>
        <p:nvPicPr>
          <p:cNvPr id="18" name="Picture 17" descr="Shape&#10;&#10;Description automatically generated">
            <a:extLst>
              <a:ext uri="{FF2B5EF4-FFF2-40B4-BE49-F238E27FC236}">
                <a16:creationId xmlns:a16="http://schemas.microsoft.com/office/drawing/2014/main" id="{A5024FF9-3DB1-E44D-B8A8-E836401075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949"/>
          <a:stretch/>
        </p:blipFill>
        <p:spPr>
          <a:xfrm>
            <a:off x="0" y="986208"/>
            <a:ext cx="12194761" cy="1100776"/>
          </a:xfrm>
          <a:prstGeom prst="rect">
            <a:avLst/>
          </a:prstGeom>
        </p:spPr>
      </p:pic>
      <p:sp>
        <p:nvSpPr>
          <p:cNvPr id="19" name="Oval 18">
            <a:extLst>
              <a:ext uri="{FF2B5EF4-FFF2-40B4-BE49-F238E27FC236}">
                <a16:creationId xmlns:a16="http://schemas.microsoft.com/office/drawing/2014/main" id="{092D447F-2C65-0746-995D-229A0A4E0928}"/>
              </a:ext>
            </a:extLst>
          </p:cNvPr>
          <p:cNvSpPr/>
          <p:nvPr userDrawn="1"/>
        </p:nvSpPr>
        <p:spPr>
          <a:xfrm>
            <a:off x="9280554" y="400773"/>
            <a:ext cx="2318552" cy="21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6"/>
          </a:p>
        </p:txBody>
      </p:sp>
      <p:pic>
        <p:nvPicPr>
          <p:cNvPr id="22" name="Picture 21" descr="Logo&#10;&#10;Description automatically generated">
            <a:extLst>
              <a:ext uri="{FF2B5EF4-FFF2-40B4-BE49-F238E27FC236}">
                <a16:creationId xmlns:a16="http://schemas.microsoft.com/office/drawing/2014/main" id="{AACC935B-2C45-F74E-8812-98D50EC4C7F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271" b="-1420"/>
          <a:stretch/>
        </p:blipFill>
        <p:spPr>
          <a:xfrm>
            <a:off x="9460605" y="336177"/>
            <a:ext cx="1938846" cy="2212148"/>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701420" y="365126"/>
            <a:ext cx="9343057" cy="423998"/>
          </a:xfrm>
        </p:spPr>
        <p:txBody>
          <a:bodyPr/>
          <a:lstStyle>
            <a:lvl1pPr>
              <a:defRPr baseline="0">
                <a:solidFill>
                  <a:srgbClr val="4B2857"/>
                </a:solidFill>
              </a:defRPr>
            </a:lvl1pPr>
          </a:lstStyle>
          <a:p>
            <a:r>
              <a:rPr lang="en-US"/>
              <a:t>Interior heavy page with place for logo</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7" name="Slide Number Placeholder 26">
            <a:extLst>
              <a:ext uri="{FF2B5EF4-FFF2-40B4-BE49-F238E27FC236}">
                <a16:creationId xmlns:a16="http://schemas.microsoft.com/office/drawing/2014/main" id="{793E61C3-FF9F-EA44-893A-18BC5B918674}"/>
              </a:ext>
            </a:extLst>
          </p:cNvPr>
          <p:cNvSpPr>
            <a:spLocks noGrp="1"/>
          </p:cNvSpPr>
          <p:nvPr>
            <p:ph type="sldNum" sz="quarter" idx="12"/>
          </p:nvPr>
        </p:nvSpPr>
        <p:spPr>
          <a:xfrm>
            <a:off x="8851514" y="6356351"/>
            <a:ext cx="2752290" cy="253066"/>
          </a:xfrm>
        </p:spPr>
        <p:txBody>
          <a:bodyPr/>
          <a:lstStyle>
            <a:lvl1pPr>
              <a:defRPr sz="1044" baseline="0">
                <a:solidFill>
                  <a:srgbClr val="8A2A81"/>
                </a:solidFill>
              </a:defRPr>
            </a:lvl1pPr>
          </a:lstStyle>
          <a:p>
            <a:fld id="{B3058F99-1621-754B-AD58-F55BA549116C}" type="slidenum">
              <a:rPr lang="en-US" smtClean="0"/>
              <a:pPr/>
              <a:t>‹#›</a:t>
            </a:fld>
            <a:endParaRPr lang="en-US"/>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01420" y="1003825"/>
            <a:ext cx="8458459" cy="796196"/>
          </a:xfrm>
        </p:spPr>
        <p:txBody>
          <a:bodyPr anchor="b">
            <a:normAutofit/>
          </a:bodyPr>
          <a:lstStyle>
            <a:lvl1pPr marL="0" indent="0">
              <a:buNone/>
              <a:defRPr sz="1653" b="1" baseline="0">
                <a:solidFill>
                  <a:schemeClr val="bg1"/>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01419" y="2168617"/>
            <a:ext cx="10652380" cy="3879944"/>
          </a:xfrm>
        </p:spPr>
        <p:txBody>
          <a:bodyPr>
            <a:normAutofit/>
          </a:bodyPr>
          <a:lstStyle>
            <a:lvl1pPr>
              <a:defRPr sz="1392" baseline="0">
                <a:solidFill>
                  <a:srgbClr val="464647"/>
                </a:solidFill>
                <a:latin typeface="Open Sans" panose="020B0606030504020204" pitchFamily="34" charset="0"/>
              </a:defRPr>
            </a:lvl1pPr>
            <a:lvl2pPr>
              <a:defRPr sz="1392" baseline="0">
                <a:solidFill>
                  <a:srgbClr val="464647"/>
                </a:solidFill>
                <a:latin typeface="Open Sans" panose="020B0606030504020204" pitchFamily="34" charset="0"/>
              </a:defRPr>
            </a:lvl2pPr>
            <a:lvl3pPr>
              <a:defRPr sz="1392" baseline="0">
                <a:solidFill>
                  <a:srgbClr val="464647"/>
                </a:solidFill>
                <a:latin typeface="Open Sans" panose="020B0606030504020204" pitchFamily="34" charset="0"/>
              </a:defRPr>
            </a:lvl3pPr>
            <a:lvl4pPr>
              <a:defRPr sz="1392" baseline="0">
                <a:solidFill>
                  <a:srgbClr val="464647"/>
                </a:solidFill>
                <a:latin typeface="Open Sans" panose="020B0606030504020204" pitchFamily="34" charset="0"/>
              </a:defRPr>
            </a:lvl4pPr>
            <a:lvl5pPr>
              <a:defRPr sz="1392" baseline="0">
                <a:solidFill>
                  <a:srgbClr val="464647"/>
                </a:solidFill>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710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700C632-FC8A-5C49-81D7-969E3D364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895"/>
          <a:stretch/>
        </p:blipFill>
        <p:spPr>
          <a:xfrm>
            <a:off x="0" y="0"/>
            <a:ext cx="12194761" cy="1104504"/>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701420" y="365126"/>
            <a:ext cx="10652381" cy="423998"/>
          </a:xfrm>
        </p:spPr>
        <p:txBody>
          <a:bodyPr/>
          <a:lstStyle/>
          <a:p>
            <a:r>
              <a:rPr lang="en-US"/>
              <a:t>INFO PAGE WITH CHART</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7" name="Slide Number Placeholder 26">
            <a:extLst>
              <a:ext uri="{FF2B5EF4-FFF2-40B4-BE49-F238E27FC236}">
                <a16:creationId xmlns:a16="http://schemas.microsoft.com/office/drawing/2014/main" id="{793E61C3-FF9F-EA44-893A-18BC5B918674}"/>
              </a:ext>
            </a:extLst>
          </p:cNvPr>
          <p:cNvSpPr>
            <a:spLocks noGrp="1"/>
          </p:cNvSpPr>
          <p:nvPr>
            <p:ph type="sldNum" sz="quarter" idx="12"/>
          </p:nvPr>
        </p:nvSpPr>
        <p:spPr>
          <a:xfrm>
            <a:off x="8851514" y="6356351"/>
            <a:ext cx="2752290" cy="253066"/>
          </a:xfrm>
        </p:spPr>
        <p:txBody>
          <a:bodyPr/>
          <a:lstStyle>
            <a:lvl1pPr>
              <a:defRPr sz="1044" baseline="0">
                <a:solidFill>
                  <a:srgbClr val="8A2A81"/>
                </a:solidFill>
              </a:defRPr>
            </a:lvl1pPr>
          </a:lstStyle>
          <a:p>
            <a:fld id="{B3058F99-1621-754B-AD58-F55BA549116C}" type="slidenum">
              <a:rPr lang="en-US" smtClean="0"/>
              <a:pPr/>
              <a:t>‹#›</a:t>
            </a:fld>
            <a:endParaRPr lang="en-US"/>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01420" y="1344705"/>
            <a:ext cx="5394580" cy="823912"/>
          </a:xfrm>
        </p:spPr>
        <p:txBody>
          <a:bodyPr anchor="b">
            <a:normAutofit/>
          </a:bodyPr>
          <a:lstStyle>
            <a:lvl1pPr marL="0" indent="0">
              <a:buNone/>
              <a:defRPr sz="1653" b="1" baseline="0">
                <a:solidFill>
                  <a:srgbClr val="8A2A81"/>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01419" y="2168617"/>
            <a:ext cx="5394581" cy="3684588"/>
          </a:xfrm>
        </p:spPr>
        <p:txBody>
          <a:bodyPr>
            <a:normAutofit/>
          </a:bodyPr>
          <a:lstStyle>
            <a:lvl1pPr marL="0" indent="0">
              <a:buFontTx/>
              <a:buNone/>
              <a:defRPr sz="1392" baseline="0">
                <a:solidFill>
                  <a:srgbClr val="464647"/>
                </a:solidFill>
                <a:latin typeface="Open Sans" panose="020B0606030504020204" pitchFamily="34" charset="0"/>
              </a:defRPr>
            </a:lvl1pPr>
            <a:lvl2pPr marL="450683" indent="0">
              <a:buFontTx/>
              <a:buNone/>
              <a:defRPr sz="1392" baseline="0">
                <a:solidFill>
                  <a:srgbClr val="464647"/>
                </a:solidFill>
                <a:latin typeface="Open Sans" panose="020B0606030504020204" pitchFamily="34" charset="0"/>
              </a:defRPr>
            </a:lvl2pPr>
            <a:lvl3pPr marL="901365" indent="0">
              <a:buFontTx/>
              <a:buNone/>
              <a:defRPr sz="1392" baseline="0">
                <a:solidFill>
                  <a:srgbClr val="464647"/>
                </a:solidFill>
                <a:latin typeface="Open Sans" panose="020B0606030504020204" pitchFamily="34" charset="0"/>
              </a:defRPr>
            </a:lvl3pPr>
            <a:lvl4pPr marL="1352048" indent="0">
              <a:buFontTx/>
              <a:buNone/>
              <a:defRPr sz="1392" baseline="0">
                <a:solidFill>
                  <a:srgbClr val="464647"/>
                </a:solidFill>
                <a:latin typeface="Open Sans" panose="020B0606030504020204" pitchFamily="34" charset="0"/>
              </a:defRPr>
            </a:lvl4pPr>
            <a:lvl5pPr marL="1802729" indent="0">
              <a:buFontTx/>
              <a:buNone/>
              <a:defRPr sz="1392" baseline="0">
                <a:solidFill>
                  <a:srgbClr val="464647"/>
                </a:solidFill>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E4A89315-FD09-0440-85B2-687729F72AC8}"/>
              </a:ext>
            </a:extLst>
          </p:cNvPr>
          <p:cNvSpPr>
            <a:spLocks noGrp="1"/>
          </p:cNvSpPr>
          <p:nvPr>
            <p:ph type="chart" sz="quarter" idx="13"/>
          </p:nvPr>
        </p:nvSpPr>
        <p:spPr>
          <a:xfrm>
            <a:off x="6163657" y="1344707"/>
            <a:ext cx="5440145" cy="4508967"/>
          </a:xfrm>
        </p:spPr>
        <p:txBody>
          <a:bodyPr/>
          <a:lstStyle/>
          <a:p>
            <a:endParaRPr lang="en-US"/>
          </a:p>
        </p:txBody>
      </p:sp>
    </p:spTree>
    <p:extLst>
      <p:ext uri="{BB962C8B-B14F-4D97-AF65-F5344CB8AC3E}">
        <p14:creationId xmlns:p14="http://schemas.microsoft.com/office/powerpoint/2010/main" val="2923073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700C632-FC8A-5C49-81D7-969E3D364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895"/>
          <a:stretch/>
        </p:blipFill>
        <p:spPr>
          <a:xfrm>
            <a:off x="0" y="0"/>
            <a:ext cx="12194761" cy="1104504"/>
          </a:xfrm>
          <a:prstGeom prst="rect">
            <a:avLst/>
          </a:prstGeom>
        </p:spPr>
      </p:pic>
      <p:sp>
        <p:nvSpPr>
          <p:cNvPr id="9" name="object 2">
            <a:extLst>
              <a:ext uri="{FF2B5EF4-FFF2-40B4-BE49-F238E27FC236}">
                <a16:creationId xmlns:a16="http://schemas.microsoft.com/office/drawing/2014/main" id="{36FFF29C-447A-7F44-9FF0-7F3C91F44C04}"/>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24" name="Title 23">
            <a:extLst>
              <a:ext uri="{FF2B5EF4-FFF2-40B4-BE49-F238E27FC236}">
                <a16:creationId xmlns:a16="http://schemas.microsoft.com/office/drawing/2014/main" id="{AFA8A585-9143-4D48-9A88-BE094E044A2A}"/>
              </a:ext>
            </a:extLst>
          </p:cNvPr>
          <p:cNvSpPr>
            <a:spLocks noGrp="1"/>
          </p:cNvSpPr>
          <p:nvPr>
            <p:ph type="title" hasCustomPrompt="1"/>
          </p:nvPr>
        </p:nvSpPr>
        <p:spPr>
          <a:xfrm>
            <a:off x="701420" y="365126"/>
            <a:ext cx="10652381" cy="423998"/>
          </a:xfrm>
        </p:spPr>
        <p:txBody>
          <a:bodyPr/>
          <a:lstStyle/>
          <a:p>
            <a:r>
              <a:rPr lang="en-US"/>
              <a:t>INFO PAGE WITH 2 images</a:t>
            </a:r>
          </a:p>
        </p:txBody>
      </p:sp>
      <p:sp>
        <p:nvSpPr>
          <p:cNvPr id="26" name="Footer Placeholder 25">
            <a:extLst>
              <a:ext uri="{FF2B5EF4-FFF2-40B4-BE49-F238E27FC236}">
                <a16:creationId xmlns:a16="http://schemas.microsoft.com/office/drawing/2014/main" id="{3BB1B681-DE6B-B145-821F-42CBCC808398}"/>
              </a:ext>
            </a:extLst>
          </p:cNvPr>
          <p:cNvSpPr>
            <a:spLocks noGrp="1"/>
          </p:cNvSpPr>
          <p:nvPr>
            <p:ph type="ftr" sz="quarter" idx="11"/>
          </p:nvPr>
        </p:nvSpPr>
        <p:spPr>
          <a:xfrm>
            <a:off x="646190" y="6324414"/>
            <a:ext cx="1985889" cy="285003"/>
          </a:xfrm>
        </p:spPr>
        <p:txBody>
          <a:bodyPr/>
          <a:lstStyle>
            <a:lvl1pPr algn="l">
              <a:defRPr sz="1218" baseline="0">
                <a:solidFill>
                  <a:srgbClr val="727272"/>
                </a:solidFill>
                <a:latin typeface="Open Sans Light" panose="020B0306030504020204" pitchFamily="34" charset="0"/>
              </a:defRPr>
            </a:lvl1pPr>
          </a:lstStyle>
          <a:p>
            <a:r>
              <a:rPr lang="en-US"/>
              <a:t>Lewis-Burke Associates</a:t>
            </a:r>
          </a:p>
        </p:txBody>
      </p:sp>
      <p:sp>
        <p:nvSpPr>
          <p:cNvPr id="29" name="object 2">
            <a:extLst>
              <a:ext uri="{FF2B5EF4-FFF2-40B4-BE49-F238E27FC236}">
                <a16:creationId xmlns:a16="http://schemas.microsoft.com/office/drawing/2014/main" id="{D57B3C20-2906-1345-B5A4-519CBEA67FA2}"/>
              </a:ext>
            </a:extLst>
          </p:cNvPr>
          <p:cNvSpPr/>
          <p:nvPr userDrawn="1"/>
        </p:nvSpPr>
        <p:spPr>
          <a:xfrm>
            <a:off x="646190" y="6202456"/>
            <a:ext cx="10913428" cy="11206"/>
          </a:xfrm>
          <a:custGeom>
            <a:avLst/>
            <a:gdLst/>
            <a:ahLst/>
            <a:cxnLst/>
            <a:rect l="l" t="t" r="r" b="b"/>
            <a:pathLst>
              <a:path w="12547600" h="12700">
                <a:moveTo>
                  <a:pt x="12547600" y="0"/>
                </a:moveTo>
                <a:lnTo>
                  <a:pt x="0" y="0"/>
                </a:lnTo>
                <a:lnTo>
                  <a:pt x="0" y="12700"/>
                </a:lnTo>
                <a:lnTo>
                  <a:pt x="12547600" y="12700"/>
                </a:lnTo>
                <a:lnTo>
                  <a:pt x="12547600" y="0"/>
                </a:lnTo>
                <a:close/>
              </a:path>
            </a:pathLst>
          </a:custGeom>
          <a:solidFill>
            <a:srgbClr val="464646"/>
          </a:solidFill>
        </p:spPr>
        <p:txBody>
          <a:bodyPr wrap="square" lIns="0" tIns="0" rIns="0" bIns="0" rtlCol="0"/>
          <a:lstStyle/>
          <a:p>
            <a:endParaRPr sz="1566"/>
          </a:p>
        </p:txBody>
      </p:sp>
      <p:sp>
        <p:nvSpPr>
          <p:cNvPr id="36" name="Text Placeholder 2">
            <a:extLst>
              <a:ext uri="{FF2B5EF4-FFF2-40B4-BE49-F238E27FC236}">
                <a16:creationId xmlns:a16="http://schemas.microsoft.com/office/drawing/2014/main" id="{4B6B8AA6-7D2F-0943-877D-5FDA85E79CAD}"/>
              </a:ext>
            </a:extLst>
          </p:cNvPr>
          <p:cNvSpPr>
            <a:spLocks noGrp="1"/>
          </p:cNvSpPr>
          <p:nvPr>
            <p:ph type="body" idx="1"/>
          </p:nvPr>
        </p:nvSpPr>
        <p:spPr>
          <a:xfrm>
            <a:off x="701420" y="1344705"/>
            <a:ext cx="5394580" cy="823912"/>
          </a:xfrm>
        </p:spPr>
        <p:txBody>
          <a:bodyPr anchor="b">
            <a:normAutofit/>
          </a:bodyPr>
          <a:lstStyle>
            <a:lvl1pPr marL="0" indent="0">
              <a:buNone/>
              <a:defRPr sz="1653" b="1" baseline="0">
                <a:solidFill>
                  <a:srgbClr val="8A2A81"/>
                </a:solidFill>
                <a:latin typeface="Open Sans" panose="020B0606030504020204" pitchFamily="34" charset="0"/>
              </a:defRPr>
            </a:lvl1pPr>
            <a:lvl2pPr marL="450683" indent="0">
              <a:buNone/>
              <a:defRPr sz="1972" b="1"/>
            </a:lvl2pPr>
            <a:lvl3pPr marL="901365" indent="0">
              <a:buNone/>
              <a:defRPr sz="1774" b="1"/>
            </a:lvl3pPr>
            <a:lvl4pPr marL="1352047" indent="0">
              <a:buNone/>
              <a:defRPr sz="1577" b="1"/>
            </a:lvl4pPr>
            <a:lvl5pPr marL="1802729" indent="0">
              <a:buNone/>
              <a:defRPr sz="1577" b="1"/>
            </a:lvl5pPr>
            <a:lvl6pPr marL="2253412" indent="0">
              <a:buNone/>
              <a:defRPr sz="1577" b="1"/>
            </a:lvl6pPr>
            <a:lvl7pPr marL="2704094" indent="0">
              <a:buNone/>
              <a:defRPr sz="1577" b="1"/>
            </a:lvl7pPr>
            <a:lvl8pPr marL="3154776" indent="0">
              <a:buNone/>
              <a:defRPr sz="1577" b="1"/>
            </a:lvl8pPr>
            <a:lvl9pPr marL="3605458" indent="0">
              <a:buNone/>
              <a:defRPr sz="1577" b="1"/>
            </a:lvl9pPr>
          </a:lstStyle>
          <a:p>
            <a:pPr lvl="0"/>
            <a:r>
              <a:rPr lang="en-US"/>
              <a:t>Click to edit Master text styles</a:t>
            </a:r>
          </a:p>
        </p:txBody>
      </p:sp>
      <p:sp>
        <p:nvSpPr>
          <p:cNvPr id="37" name="Content Placeholder 3">
            <a:extLst>
              <a:ext uri="{FF2B5EF4-FFF2-40B4-BE49-F238E27FC236}">
                <a16:creationId xmlns:a16="http://schemas.microsoft.com/office/drawing/2014/main" id="{D288B043-9DA2-6D4E-9728-336013C97DA9}"/>
              </a:ext>
            </a:extLst>
          </p:cNvPr>
          <p:cNvSpPr>
            <a:spLocks noGrp="1"/>
          </p:cNvSpPr>
          <p:nvPr>
            <p:ph sz="half" idx="2"/>
          </p:nvPr>
        </p:nvSpPr>
        <p:spPr>
          <a:xfrm>
            <a:off x="701419" y="2168617"/>
            <a:ext cx="5394581" cy="3684588"/>
          </a:xfrm>
        </p:spPr>
        <p:txBody>
          <a:bodyPr>
            <a:normAutofit/>
          </a:bodyPr>
          <a:lstStyle>
            <a:lvl1pPr marL="0" indent="0">
              <a:buFontTx/>
              <a:buNone/>
              <a:defRPr sz="1392" baseline="0">
                <a:solidFill>
                  <a:srgbClr val="464647"/>
                </a:solidFill>
                <a:latin typeface="Open Sans" panose="020B0606030504020204" pitchFamily="34" charset="0"/>
              </a:defRPr>
            </a:lvl1pPr>
            <a:lvl2pPr marL="450683" indent="0">
              <a:buFontTx/>
              <a:buNone/>
              <a:defRPr sz="1392" baseline="0">
                <a:solidFill>
                  <a:srgbClr val="464647"/>
                </a:solidFill>
                <a:latin typeface="Open Sans" panose="020B0606030504020204" pitchFamily="34" charset="0"/>
              </a:defRPr>
            </a:lvl2pPr>
            <a:lvl3pPr marL="901365" indent="0">
              <a:buFontTx/>
              <a:buNone/>
              <a:defRPr sz="1392" baseline="0">
                <a:solidFill>
                  <a:srgbClr val="464647"/>
                </a:solidFill>
                <a:latin typeface="Open Sans" panose="020B0606030504020204" pitchFamily="34" charset="0"/>
              </a:defRPr>
            </a:lvl3pPr>
            <a:lvl4pPr marL="1352048" indent="0">
              <a:buFontTx/>
              <a:buNone/>
              <a:defRPr sz="1392" baseline="0">
                <a:solidFill>
                  <a:srgbClr val="464647"/>
                </a:solidFill>
                <a:latin typeface="Open Sans" panose="020B0606030504020204" pitchFamily="34" charset="0"/>
              </a:defRPr>
            </a:lvl4pPr>
            <a:lvl5pPr marL="1802729" indent="0">
              <a:buFontTx/>
              <a:buNone/>
              <a:defRPr sz="1392" baseline="0">
                <a:solidFill>
                  <a:srgbClr val="464647"/>
                </a:solidFill>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bject 85">
            <a:extLst>
              <a:ext uri="{FF2B5EF4-FFF2-40B4-BE49-F238E27FC236}">
                <a16:creationId xmlns:a16="http://schemas.microsoft.com/office/drawing/2014/main" id="{F72AD00E-680D-1E4A-A7D1-393B87D8840C}"/>
              </a:ext>
            </a:extLst>
          </p:cNvPr>
          <p:cNvSpPr/>
          <p:nvPr userDrawn="1"/>
        </p:nvSpPr>
        <p:spPr>
          <a:xfrm>
            <a:off x="7489174" y="1104598"/>
            <a:ext cx="4706140" cy="2795050"/>
          </a:xfrm>
          <a:custGeom>
            <a:avLst/>
            <a:gdLst/>
            <a:ahLst/>
            <a:cxnLst/>
            <a:rect l="l" t="t" r="r" b="b"/>
            <a:pathLst>
              <a:path w="5410834" h="3293109">
                <a:moveTo>
                  <a:pt x="5410212" y="0"/>
                </a:moveTo>
                <a:lnTo>
                  <a:pt x="0" y="0"/>
                </a:lnTo>
                <a:lnTo>
                  <a:pt x="0" y="3292690"/>
                </a:lnTo>
                <a:lnTo>
                  <a:pt x="5410212" y="3292690"/>
                </a:lnTo>
                <a:lnTo>
                  <a:pt x="5410212" y="0"/>
                </a:lnTo>
                <a:close/>
              </a:path>
            </a:pathLst>
          </a:custGeom>
          <a:solidFill>
            <a:srgbClr val="D1D3D4"/>
          </a:solidFill>
        </p:spPr>
        <p:txBody>
          <a:bodyPr wrap="square" lIns="0" tIns="0" rIns="0" bIns="0" rtlCol="0"/>
          <a:lstStyle/>
          <a:p>
            <a:endParaRPr sz="1566"/>
          </a:p>
        </p:txBody>
      </p:sp>
      <p:sp>
        <p:nvSpPr>
          <p:cNvPr id="12" name="object 84">
            <a:extLst>
              <a:ext uri="{FF2B5EF4-FFF2-40B4-BE49-F238E27FC236}">
                <a16:creationId xmlns:a16="http://schemas.microsoft.com/office/drawing/2014/main" id="{201025DF-6EB4-144A-9DEE-66ABE5C2DF05}"/>
              </a:ext>
            </a:extLst>
          </p:cNvPr>
          <p:cNvSpPr txBox="1"/>
          <p:nvPr userDrawn="1"/>
        </p:nvSpPr>
        <p:spPr>
          <a:xfrm>
            <a:off x="9500095" y="2291451"/>
            <a:ext cx="684298" cy="198577"/>
          </a:xfrm>
          <a:prstGeom prst="rect">
            <a:avLst/>
          </a:prstGeom>
        </p:spPr>
        <p:txBody>
          <a:bodyPr vert="horz" wrap="square" lIns="0" tIns="11046" rIns="0" bIns="0" rtlCol="0">
            <a:spAutoFit/>
          </a:bodyPr>
          <a:lstStyle/>
          <a:p>
            <a:pPr marL="11046">
              <a:lnSpc>
                <a:spcPct val="100000"/>
              </a:lnSpc>
              <a:spcBef>
                <a:spcPts val="87"/>
              </a:spcBef>
            </a:pPr>
            <a:r>
              <a:rPr sz="1218" spc="-4">
                <a:solidFill>
                  <a:srgbClr val="464646"/>
                </a:solidFill>
                <a:latin typeface="Open Sans"/>
                <a:cs typeface="Open Sans"/>
              </a:rPr>
              <a:t>PHOTO</a:t>
            </a:r>
            <a:r>
              <a:rPr sz="1218" spc="-65">
                <a:solidFill>
                  <a:srgbClr val="464646"/>
                </a:solidFill>
                <a:latin typeface="Open Sans"/>
                <a:cs typeface="Open Sans"/>
              </a:rPr>
              <a:t> </a:t>
            </a:r>
            <a:r>
              <a:rPr sz="1218">
                <a:solidFill>
                  <a:srgbClr val="464646"/>
                </a:solidFill>
                <a:latin typeface="Open Sans"/>
                <a:cs typeface="Open Sans"/>
              </a:rPr>
              <a:t>1</a:t>
            </a:r>
            <a:endParaRPr sz="1218">
              <a:latin typeface="Open Sans"/>
              <a:cs typeface="Open Sans"/>
            </a:endParaRPr>
          </a:p>
        </p:txBody>
      </p:sp>
      <p:sp>
        <p:nvSpPr>
          <p:cNvPr id="13" name="object 85">
            <a:extLst>
              <a:ext uri="{FF2B5EF4-FFF2-40B4-BE49-F238E27FC236}">
                <a16:creationId xmlns:a16="http://schemas.microsoft.com/office/drawing/2014/main" id="{DAEEB547-9EF0-934E-84E5-DE9075922458}"/>
              </a:ext>
            </a:extLst>
          </p:cNvPr>
          <p:cNvSpPr/>
          <p:nvPr userDrawn="1"/>
        </p:nvSpPr>
        <p:spPr>
          <a:xfrm>
            <a:off x="7489174" y="3952684"/>
            <a:ext cx="4706140" cy="2905316"/>
          </a:xfrm>
          <a:custGeom>
            <a:avLst/>
            <a:gdLst/>
            <a:ahLst/>
            <a:cxnLst/>
            <a:rect l="l" t="t" r="r" b="b"/>
            <a:pathLst>
              <a:path w="5410834" h="3293109">
                <a:moveTo>
                  <a:pt x="5410212" y="0"/>
                </a:moveTo>
                <a:lnTo>
                  <a:pt x="0" y="0"/>
                </a:lnTo>
                <a:lnTo>
                  <a:pt x="0" y="3292690"/>
                </a:lnTo>
                <a:lnTo>
                  <a:pt x="5410212" y="3292690"/>
                </a:lnTo>
                <a:lnTo>
                  <a:pt x="5410212" y="0"/>
                </a:lnTo>
                <a:close/>
              </a:path>
            </a:pathLst>
          </a:custGeom>
          <a:solidFill>
            <a:srgbClr val="D1D3D4"/>
          </a:solidFill>
        </p:spPr>
        <p:txBody>
          <a:bodyPr wrap="square" lIns="0" tIns="0" rIns="0" bIns="0" rtlCol="0"/>
          <a:lstStyle/>
          <a:p>
            <a:endParaRPr sz="1566"/>
          </a:p>
        </p:txBody>
      </p:sp>
      <p:sp>
        <p:nvSpPr>
          <p:cNvPr id="14" name="object 86">
            <a:extLst>
              <a:ext uri="{FF2B5EF4-FFF2-40B4-BE49-F238E27FC236}">
                <a16:creationId xmlns:a16="http://schemas.microsoft.com/office/drawing/2014/main" id="{20AEB00C-0C8B-FA4E-8727-BB6226AD95C0}"/>
              </a:ext>
            </a:extLst>
          </p:cNvPr>
          <p:cNvSpPr txBox="1"/>
          <p:nvPr userDrawn="1"/>
        </p:nvSpPr>
        <p:spPr>
          <a:xfrm>
            <a:off x="9500094" y="5194856"/>
            <a:ext cx="684298" cy="198577"/>
          </a:xfrm>
          <a:prstGeom prst="rect">
            <a:avLst/>
          </a:prstGeom>
        </p:spPr>
        <p:txBody>
          <a:bodyPr vert="horz" wrap="square" lIns="0" tIns="11046" rIns="0" bIns="0" rtlCol="0">
            <a:spAutoFit/>
          </a:bodyPr>
          <a:lstStyle/>
          <a:p>
            <a:pPr marL="11046">
              <a:lnSpc>
                <a:spcPct val="100000"/>
              </a:lnSpc>
              <a:spcBef>
                <a:spcPts val="87"/>
              </a:spcBef>
            </a:pPr>
            <a:r>
              <a:rPr sz="1218" spc="-4">
                <a:solidFill>
                  <a:srgbClr val="464646"/>
                </a:solidFill>
                <a:latin typeface="Open Sans"/>
                <a:cs typeface="Open Sans"/>
              </a:rPr>
              <a:t>PHOTO</a:t>
            </a:r>
            <a:r>
              <a:rPr sz="1218" spc="-65">
                <a:solidFill>
                  <a:srgbClr val="464646"/>
                </a:solidFill>
                <a:latin typeface="Open Sans"/>
                <a:cs typeface="Open Sans"/>
              </a:rPr>
              <a:t> </a:t>
            </a:r>
            <a:r>
              <a:rPr sz="1218">
                <a:solidFill>
                  <a:srgbClr val="464646"/>
                </a:solidFill>
                <a:latin typeface="Open Sans"/>
                <a:cs typeface="Open Sans"/>
              </a:rPr>
              <a:t>2</a:t>
            </a:r>
            <a:endParaRPr sz="1218">
              <a:latin typeface="Open Sans"/>
              <a:cs typeface="Open Sans"/>
            </a:endParaRPr>
          </a:p>
        </p:txBody>
      </p:sp>
      <p:sp>
        <p:nvSpPr>
          <p:cNvPr id="10" name="Picture Placeholder 9">
            <a:extLst>
              <a:ext uri="{FF2B5EF4-FFF2-40B4-BE49-F238E27FC236}">
                <a16:creationId xmlns:a16="http://schemas.microsoft.com/office/drawing/2014/main" id="{8E44DBE5-26BC-EC47-8DB9-91287BF96898}"/>
              </a:ext>
            </a:extLst>
          </p:cNvPr>
          <p:cNvSpPr>
            <a:spLocks noGrp="1"/>
          </p:cNvSpPr>
          <p:nvPr>
            <p:ph type="pic" sz="quarter" idx="12"/>
          </p:nvPr>
        </p:nvSpPr>
        <p:spPr>
          <a:xfrm>
            <a:off x="7489175" y="1105181"/>
            <a:ext cx="4702826" cy="2794466"/>
          </a:xfrm>
        </p:spPr>
        <p:txBody>
          <a:bodyPr/>
          <a:lstStyle/>
          <a:p>
            <a:endParaRPr lang="en-US"/>
          </a:p>
        </p:txBody>
      </p:sp>
      <p:sp>
        <p:nvSpPr>
          <p:cNvPr id="16" name="Picture Placeholder 15">
            <a:extLst>
              <a:ext uri="{FF2B5EF4-FFF2-40B4-BE49-F238E27FC236}">
                <a16:creationId xmlns:a16="http://schemas.microsoft.com/office/drawing/2014/main" id="{61125578-A08E-6E4B-8218-6D3AEA31F39A}"/>
              </a:ext>
            </a:extLst>
          </p:cNvPr>
          <p:cNvSpPr>
            <a:spLocks noGrp="1"/>
          </p:cNvSpPr>
          <p:nvPr>
            <p:ph type="pic" sz="quarter" idx="13"/>
          </p:nvPr>
        </p:nvSpPr>
        <p:spPr>
          <a:xfrm>
            <a:off x="7489175" y="3952875"/>
            <a:ext cx="4702826" cy="2905125"/>
          </a:xfrm>
        </p:spPr>
        <p:txBody>
          <a:bodyPr/>
          <a:lstStyle/>
          <a:p>
            <a:endParaRPr lang="en-US"/>
          </a:p>
        </p:txBody>
      </p:sp>
    </p:spTree>
    <p:extLst>
      <p:ext uri="{BB962C8B-B14F-4D97-AF65-F5344CB8AC3E}">
        <p14:creationId xmlns:p14="http://schemas.microsoft.com/office/powerpoint/2010/main" val="96944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E5289-FE51-0749-BE37-BC0FB3731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61" cy="6858000"/>
          </a:xfrm>
          <a:prstGeom prst="rect">
            <a:avLst/>
          </a:prstGeom>
        </p:spPr>
      </p:pic>
      <p:sp>
        <p:nvSpPr>
          <p:cNvPr id="2" name="Title 1"/>
          <p:cNvSpPr>
            <a:spLocks noGrp="1"/>
          </p:cNvSpPr>
          <p:nvPr>
            <p:ph type="title" hasCustomPrompt="1"/>
          </p:nvPr>
        </p:nvSpPr>
        <p:spPr>
          <a:xfrm>
            <a:off x="1927293" y="2915506"/>
            <a:ext cx="8337414" cy="1148495"/>
          </a:xfrm>
        </p:spPr>
        <p:txBody>
          <a:bodyPr>
            <a:normAutofit/>
          </a:bodyPr>
          <a:lstStyle>
            <a:lvl1pPr algn="ctr">
              <a:defRPr sz="5349" baseline="0"/>
            </a:lvl1pPr>
          </a:lstStyle>
          <a:p>
            <a:r>
              <a:rPr lang="en-US"/>
              <a:t>Thank you!</a:t>
            </a:r>
          </a:p>
        </p:txBody>
      </p:sp>
      <p:sp>
        <p:nvSpPr>
          <p:cNvPr id="10" name="Text Placeholder 2">
            <a:extLst>
              <a:ext uri="{FF2B5EF4-FFF2-40B4-BE49-F238E27FC236}">
                <a16:creationId xmlns:a16="http://schemas.microsoft.com/office/drawing/2014/main" id="{113056DE-F1C1-F543-B370-9F9EB37EC479}"/>
              </a:ext>
            </a:extLst>
          </p:cNvPr>
          <p:cNvSpPr>
            <a:spLocks noGrp="1"/>
          </p:cNvSpPr>
          <p:nvPr>
            <p:ph type="body" idx="1" hasCustomPrompt="1"/>
          </p:nvPr>
        </p:nvSpPr>
        <p:spPr>
          <a:xfrm>
            <a:off x="1927292" y="4241069"/>
            <a:ext cx="8337413" cy="1660697"/>
          </a:xfrm>
        </p:spPr>
        <p:txBody>
          <a:bodyPr>
            <a:normAutofit/>
          </a:bodyPr>
          <a:lstStyle>
            <a:lvl1pPr marL="0" indent="0" algn="ctr">
              <a:buNone/>
              <a:defRPr sz="1914" b="1" i="0" baseline="0">
                <a:solidFill>
                  <a:schemeClr val="bg1"/>
                </a:solidFill>
              </a:defRPr>
            </a:lvl1pPr>
            <a:lvl2pPr marL="450683" indent="0">
              <a:buNone/>
              <a:defRPr sz="1972">
                <a:solidFill>
                  <a:schemeClr val="tx1">
                    <a:tint val="75000"/>
                  </a:schemeClr>
                </a:solidFill>
              </a:defRPr>
            </a:lvl2pPr>
            <a:lvl3pPr marL="901365" indent="0">
              <a:buNone/>
              <a:defRPr sz="1774">
                <a:solidFill>
                  <a:schemeClr val="tx1">
                    <a:tint val="75000"/>
                  </a:schemeClr>
                </a:solidFill>
              </a:defRPr>
            </a:lvl3pPr>
            <a:lvl4pPr marL="1352047" indent="0">
              <a:buNone/>
              <a:defRPr sz="1577">
                <a:solidFill>
                  <a:schemeClr val="tx1">
                    <a:tint val="75000"/>
                  </a:schemeClr>
                </a:solidFill>
              </a:defRPr>
            </a:lvl4pPr>
            <a:lvl5pPr marL="1802729" indent="0">
              <a:buNone/>
              <a:defRPr sz="1577">
                <a:solidFill>
                  <a:schemeClr val="tx1">
                    <a:tint val="75000"/>
                  </a:schemeClr>
                </a:solidFill>
              </a:defRPr>
            </a:lvl5pPr>
            <a:lvl6pPr marL="2253412" indent="0">
              <a:buNone/>
              <a:defRPr sz="1577">
                <a:solidFill>
                  <a:schemeClr val="tx1">
                    <a:tint val="75000"/>
                  </a:schemeClr>
                </a:solidFill>
              </a:defRPr>
            </a:lvl6pPr>
            <a:lvl7pPr marL="2704094" indent="0">
              <a:buNone/>
              <a:defRPr sz="1577">
                <a:solidFill>
                  <a:schemeClr val="tx1">
                    <a:tint val="75000"/>
                  </a:schemeClr>
                </a:solidFill>
              </a:defRPr>
            </a:lvl7pPr>
            <a:lvl8pPr marL="3154776" indent="0">
              <a:buNone/>
              <a:defRPr sz="1577">
                <a:solidFill>
                  <a:schemeClr val="tx1">
                    <a:tint val="75000"/>
                  </a:schemeClr>
                </a:solidFill>
              </a:defRPr>
            </a:lvl8pPr>
            <a:lvl9pPr marL="3605458" indent="0">
              <a:buNone/>
              <a:defRPr sz="1577">
                <a:solidFill>
                  <a:schemeClr val="tx1">
                    <a:tint val="75000"/>
                  </a:schemeClr>
                </a:solidFill>
              </a:defRPr>
            </a:lvl9pPr>
          </a:lstStyle>
          <a:p>
            <a:pPr lvl="0"/>
            <a:r>
              <a:rPr lang="en-US"/>
              <a:t>CREDITS</a:t>
            </a:r>
          </a:p>
          <a:p>
            <a:pPr lvl="0"/>
            <a:r>
              <a:rPr lang="en-US"/>
              <a:t>XXXXXXXXXX</a:t>
            </a:r>
          </a:p>
          <a:p>
            <a:pPr lvl="0"/>
            <a:r>
              <a:rPr lang="en-US"/>
              <a:t>CONTACTS</a:t>
            </a:r>
          </a:p>
          <a:p>
            <a:pPr lvl="0"/>
            <a:r>
              <a:rPr lang="en-US"/>
              <a:t>XXXXXXXXXX</a:t>
            </a:r>
          </a:p>
        </p:txBody>
      </p:sp>
    </p:spTree>
    <p:extLst>
      <p:ext uri="{BB962C8B-B14F-4D97-AF65-F5344CB8AC3E}">
        <p14:creationId xmlns:p14="http://schemas.microsoft.com/office/powerpoint/2010/main" val="35371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0468-20D8-7543-4F56-11E67E667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D1D80-E5F0-DFE1-E9A9-675C138A5F6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4B2AE37-ACB6-C41F-E81B-4D1408EFB7E5}"/>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8" name="Straight Connector 7">
            <a:extLst>
              <a:ext uri="{FF2B5EF4-FFF2-40B4-BE49-F238E27FC236}">
                <a16:creationId xmlns:a16="http://schemas.microsoft.com/office/drawing/2014/main" id="{3B3FF2A3-88A7-702A-D6F0-608737C6CABB}"/>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08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Red">
    <p:bg>
      <p:bgPr>
        <a:solidFill>
          <a:srgbClr val="BA0C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0468-20D8-7543-4F56-11E67E66732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0D1D80-E5F0-DFE1-E9A9-675C138A5F6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3B3FF2A3-88A7-702A-D6F0-608737C6CABB}"/>
              </a:ext>
            </a:extLst>
          </p:cNvPr>
          <p:cNvCxnSpPr>
            <a:cxnSpLocks/>
          </p:cNvCxnSpPr>
          <p:nvPr userDrawn="1"/>
        </p:nvCxnSpPr>
        <p:spPr>
          <a:xfrm>
            <a:off x="191589" y="6516158"/>
            <a:ext cx="9562011" cy="0"/>
          </a:xfrm>
          <a:prstGeom prst="line">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ACAB4549-83F3-A681-A269-E2BBEE7A13D2}"/>
              </a:ext>
            </a:extLst>
          </p:cNvPr>
          <p:cNvPicPr>
            <a:picLocks noChangeAspect="1"/>
          </p:cNvPicPr>
          <p:nvPr userDrawn="1"/>
        </p:nvPicPr>
        <p:blipFill>
          <a:blip r:embed="rId2"/>
          <a:stretch>
            <a:fillRect/>
          </a:stretch>
        </p:blipFill>
        <p:spPr>
          <a:xfrm>
            <a:off x="10192298" y="6306811"/>
            <a:ext cx="1725383" cy="418693"/>
          </a:xfrm>
          <a:prstGeom prst="rect">
            <a:avLst/>
          </a:prstGeom>
        </p:spPr>
      </p:pic>
    </p:spTree>
    <p:extLst>
      <p:ext uri="{BB962C8B-B14F-4D97-AF65-F5344CB8AC3E}">
        <p14:creationId xmlns:p14="http://schemas.microsoft.com/office/powerpoint/2010/main" val="410670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0468-20D8-7543-4F56-11E67E667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D1D80-E5F0-DFE1-E9A9-675C138A5F6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4B2AE37-ACB6-C41F-E81B-4D1408EFB7E5}"/>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8" name="Straight Connector 7">
            <a:extLst>
              <a:ext uri="{FF2B5EF4-FFF2-40B4-BE49-F238E27FC236}">
                <a16:creationId xmlns:a16="http://schemas.microsoft.com/office/drawing/2014/main" id="{3B3FF2A3-88A7-702A-D6F0-608737C6CABB}"/>
              </a:ext>
            </a:extLst>
          </p:cNvPr>
          <p:cNvCxnSpPr>
            <a:cxnSpLocks/>
          </p:cNvCxnSpPr>
          <p:nvPr userDrawn="1"/>
        </p:nvCxnSpPr>
        <p:spPr>
          <a:xfrm>
            <a:off x="191589" y="6516158"/>
            <a:ext cx="9562011" cy="0"/>
          </a:xfrm>
          <a:prstGeom prst="line">
            <a:avLst/>
          </a:prstGeom>
          <a:ln w="41275">
            <a:solidFill>
              <a:srgbClr val="21573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10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Warm Gray">
    <p:bg>
      <p:bgPr>
        <a:solidFill>
          <a:srgbClr val="FAF7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0468-20D8-7543-4F56-11E67E667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D1D80-E5F0-DFE1-E9A9-675C138A5F6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4B2AE37-ACB6-C41F-E81B-4D1408EFB7E5}"/>
              </a:ext>
            </a:extLst>
          </p:cNvPr>
          <p:cNvPicPr>
            <a:picLocks noChangeAspect="1"/>
          </p:cNvPicPr>
          <p:nvPr userDrawn="1"/>
        </p:nvPicPr>
        <p:blipFill>
          <a:blip r:embed="rId2"/>
          <a:stretch>
            <a:fillRect/>
          </a:stretch>
        </p:blipFill>
        <p:spPr>
          <a:xfrm>
            <a:off x="10192300" y="6311900"/>
            <a:ext cx="1725383" cy="418693"/>
          </a:xfrm>
          <a:prstGeom prst="rect">
            <a:avLst/>
          </a:prstGeom>
        </p:spPr>
      </p:pic>
      <p:cxnSp>
        <p:nvCxnSpPr>
          <p:cNvPr id="8" name="Straight Connector 7">
            <a:extLst>
              <a:ext uri="{FF2B5EF4-FFF2-40B4-BE49-F238E27FC236}">
                <a16:creationId xmlns:a16="http://schemas.microsoft.com/office/drawing/2014/main" id="{3B3FF2A3-88A7-702A-D6F0-608737C6CABB}"/>
              </a:ext>
            </a:extLst>
          </p:cNvPr>
          <p:cNvCxnSpPr>
            <a:cxnSpLocks/>
          </p:cNvCxnSpPr>
          <p:nvPr userDrawn="1"/>
        </p:nvCxnSpPr>
        <p:spPr>
          <a:xfrm>
            <a:off x="191589" y="6516158"/>
            <a:ext cx="9562011" cy="0"/>
          </a:xfrm>
          <a:prstGeom prst="line">
            <a:avLst/>
          </a:prstGeom>
          <a:ln w="41275">
            <a:solidFill>
              <a:srgbClr val="BA0C2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09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5852-2A05-D79E-69DA-893349EF850D}"/>
              </a:ext>
            </a:extLst>
          </p:cNvPr>
          <p:cNvSpPr>
            <a:spLocks noGrp="1"/>
          </p:cNvSpPr>
          <p:nvPr>
            <p:ph type="title"/>
          </p:nvPr>
        </p:nvSpPr>
        <p:spPr>
          <a:xfrm>
            <a:off x="831850" y="1709738"/>
            <a:ext cx="7978518"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8C24EB3-2BDF-5F10-2300-94C9862CD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descr="A red and black logo&#10;&#10;Description automatically generated">
            <a:extLst>
              <a:ext uri="{FF2B5EF4-FFF2-40B4-BE49-F238E27FC236}">
                <a16:creationId xmlns:a16="http://schemas.microsoft.com/office/drawing/2014/main" id="{DE955E39-6135-4993-140E-21B671780A43}"/>
              </a:ext>
            </a:extLst>
          </p:cNvPr>
          <p:cNvPicPr>
            <a:picLocks noChangeAspect="1"/>
          </p:cNvPicPr>
          <p:nvPr userDrawn="1"/>
        </p:nvPicPr>
        <p:blipFill>
          <a:blip r:embed="rId2"/>
          <a:stretch>
            <a:fillRect/>
          </a:stretch>
        </p:blipFill>
        <p:spPr>
          <a:xfrm>
            <a:off x="9420826" y="1235799"/>
            <a:ext cx="3853248" cy="4386401"/>
          </a:xfrm>
          <a:prstGeom prst="rect">
            <a:avLst/>
          </a:prstGeom>
        </p:spPr>
      </p:pic>
    </p:spTree>
    <p:extLst>
      <p:ext uri="{BB962C8B-B14F-4D97-AF65-F5344CB8AC3E}">
        <p14:creationId xmlns:p14="http://schemas.microsoft.com/office/powerpoint/2010/main" val="212533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Red">
    <p:bg>
      <p:bgPr>
        <a:solidFill>
          <a:srgbClr val="BA0C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5852-2A05-D79E-69DA-893349EF850D}"/>
              </a:ext>
            </a:extLst>
          </p:cNvPr>
          <p:cNvSpPr>
            <a:spLocks noGrp="1"/>
          </p:cNvSpPr>
          <p:nvPr>
            <p:ph type="title"/>
          </p:nvPr>
        </p:nvSpPr>
        <p:spPr>
          <a:xfrm>
            <a:off x="831850" y="1709738"/>
            <a:ext cx="7978518"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8C24EB3-2BDF-5F10-2300-94C9862CD64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descr="A black and white logo&#10;&#10;Description automatically generated">
            <a:extLst>
              <a:ext uri="{FF2B5EF4-FFF2-40B4-BE49-F238E27FC236}">
                <a16:creationId xmlns:a16="http://schemas.microsoft.com/office/drawing/2014/main" id="{3BAF761D-4642-3DC2-A359-88287F864AF6}"/>
              </a:ext>
            </a:extLst>
          </p:cNvPr>
          <p:cNvPicPr>
            <a:picLocks noChangeAspect="1"/>
          </p:cNvPicPr>
          <p:nvPr userDrawn="1"/>
        </p:nvPicPr>
        <p:blipFill>
          <a:blip r:embed="rId2"/>
          <a:stretch>
            <a:fillRect/>
          </a:stretch>
        </p:blipFill>
        <p:spPr>
          <a:xfrm>
            <a:off x="9413575" y="1227545"/>
            <a:ext cx="3867750" cy="4402910"/>
          </a:xfrm>
          <a:prstGeom prst="rect">
            <a:avLst/>
          </a:prstGeom>
        </p:spPr>
      </p:pic>
    </p:spTree>
    <p:extLst>
      <p:ext uri="{BB962C8B-B14F-4D97-AF65-F5344CB8AC3E}">
        <p14:creationId xmlns:p14="http://schemas.microsoft.com/office/powerpoint/2010/main" val="232877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2E1BF-CDC4-0325-7C2A-E50F44222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F790DC-63B5-8A38-96D1-78FBEA678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4768439"/>
      </p:ext>
    </p:extLst>
  </p:cSld>
  <p:clrMap bg1="lt1" tx1="dk1" bg2="lt2" tx2="dk2" accent1="accent1" accent2="accent2" accent3="accent3" accent4="accent4" accent5="accent5" accent6="accent6" hlink="hlink" folHlink="folHlink"/>
  <p:sldLayoutIdLst>
    <p:sldLayoutId id="2147483649" r:id="rId1"/>
    <p:sldLayoutId id="2147483758" r:id="rId2"/>
    <p:sldLayoutId id="2147483760" r:id="rId3"/>
    <p:sldLayoutId id="2147483650" r:id="rId4"/>
    <p:sldLayoutId id="2147483664" r:id="rId5"/>
    <p:sldLayoutId id="2147483757" r:id="rId6"/>
    <p:sldLayoutId id="2147483763" r:id="rId7"/>
    <p:sldLayoutId id="2147483651" r:id="rId8"/>
    <p:sldLayoutId id="2147483665" r:id="rId9"/>
    <p:sldLayoutId id="2147483652" r:id="rId10"/>
    <p:sldLayoutId id="2147483667" r:id="rId11"/>
    <p:sldLayoutId id="2147483671" r:id="rId12"/>
    <p:sldLayoutId id="2147483653" r:id="rId13"/>
    <p:sldLayoutId id="2147483655" r:id="rId14"/>
    <p:sldLayoutId id="2147483668" r:id="rId15"/>
    <p:sldLayoutId id="2147483762" r:id="rId16"/>
    <p:sldLayoutId id="2147483670" r:id="rId17"/>
    <p:sldLayoutId id="2147483669" r:id="rId18"/>
    <p:sldLayoutId id="2147483656" r:id="rId19"/>
    <p:sldLayoutId id="2147483657" r:id="rId20"/>
    <p:sldLayoutId id="2147483759" r:id="rId21"/>
    <p:sldLayoutId id="2147483761" r:id="rId2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83">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83">
                <a:solidFill>
                  <a:schemeClr val="tx1">
                    <a:tint val="75000"/>
                  </a:schemeClr>
                </a:solidFill>
              </a:defRPr>
            </a:lvl1pPr>
          </a:lstStyle>
          <a:p>
            <a:r>
              <a:rPr lang="en-US"/>
              <a:t>Lewis-Burke Associates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83">
                <a:solidFill>
                  <a:schemeClr val="tx1">
                    <a:tint val="75000"/>
                  </a:schemeClr>
                </a:solidFill>
              </a:defRPr>
            </a:lvl1pPr>
          </a:lstStyle>
          <a:p>
            <a:fld id="{B3058F99-1621-754B-AD58-F55BA549116C}" type="slidenum">
              <a:rPr lang="en-US" smtClean="0"/>
              <a:t>‹#›</a:t>
            </a:fld>
            <a:endParaRPr lang="en-US"/>
          </a:p>
        </p:txBody>
      </p:sp>
    </p:spTree>
    <p:extLst>
      <p:ext uri="{BB962C8B-B14F-4D97-AF65-F5344CB8AC3E}">
        <p14:creationId xmlns:p14="http://schemas.microsoft.com/office/powerpoint/2010/main" val="297355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745" r:id="rId4"/>
    <p:sldLayoutId id="2147483663" r:id="rId5"/>
    <p:sldLayoutId id="2147483674" r:id="rId6"/>
    <p:sldLayoutId id="2147483677" r:id="rId7"/>
    <p:sldLayoutId id="2147483673" r:id="rId8"/>
    <p:sldLayoutId id="2147483675" r:id="rId9"/>
    <p:sldLayoutId id="2147483676" r:id="rId10"/>
    <p:sldLayoutId id="2147483666" r:id="rId11"/>
  </p:sldLayoutIdLst>
  <p:hf hdr="0" dt="0"/>
  <p:txStyles>
    <p:titleStyle>
      <a:lvl1pPr algn="l" defTabSz="1036290" rtl="0" eaLnBrk="1" latinLnBrk="0" hangingPunct="1">
        <a:lnSpc>
          <a:spcPct val="90000"/>
        </a:lnSpc>
        <a:spcBef>
          <a:spcPct val="0"/>
        </a:spcBef>
        <a:buNone/>
        <a:defRPr sz="3450" b="1" i="0" kern="1200" cap="all" baseline="0">
          <a:solidFill>
            <a:schemeClr val="bg1"/>
          </a:solidFill>
          <a:latin typeface="Open Sans" panose="020B0606030504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mhsrs.health.mil/SitePages/Home.aspx"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researchdevelopment@wustl.edu"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research.washu.edu/offices/research-development/federal-agency-information/#FA" TargetMode="External"/><Relationship Id="rId2" Type="http://schemas.openxmlformats.org/officeDocument/2006/relationships/hyperlink" Target="https://research.washu.edu/funding/federal-fundin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washu.edu/offices/research-developmen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mailto:researchdevelopment@wustl.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dmrp.health.mil/pubs/press/2025/FY25_Appropriations.aspx"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hyperlink" Target="http://www.ebrap.org/" TargetMode="External"/><Relationship Id="rId3" Type="http://schemas.openxmlformats.org/officeDocument/2006/relationships/image" Target="../media/image22.png"/><Relationship Id="rId7" Type="http://schemas.openxmlformats.org/officeDocument/2006/relationships/hyperlink" Target="https://sam.gov/content/home" TargetMode="External"/><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hyperlink" Target="http://www.grants.gov/"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15D1-543D-45B9-9058-72DE3D391DAC}"/>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Congressionally directed medical research program</a:t>
            </a:r>
          </a:p>
        </p:txBody>
      </p:sp>
      <p:sp>
        <p:nvSpPr>
          <p:cNvPr id="3" name="Footer Placeholder 2">
            <a:extLst>
              <a:ext uri="{FF2B5EF4-FFF2-40B4-BE49-F238E27FC236}">
                <a16:creationId xmlns:a16="http://schemas.microsoft.com/office/drawing/2014/main" id="{BEB1C52D-59D7-459D-A44A-F62167751CC8}"/>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F52CDDB8-7CE9-483A-B425-CDC0187A2C8F}"/>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1</a:t>
            </a:fld>
            <a:endParaRPr lang="en-US"/>
          </a:p>
        </p:txBody>
      </p:sp>
      <p:sp>
        <p:nvSpPr>
          <p:cNvPr id="5" name="Text Placeholder 4">
            <a:extLst>
              <a:ext uri="{FF2B5EF4-FFF2-40B4-BE49-F238E27FC236}">
                <a16:creationId xmlns:a16="http://schemas.microsoft.com/office/drawing/2014/main" id="{86F7D239-1100-48BA-958E-7864629C463C}"/>
              </a:ext>
            </a:extLst>
          </p:cNvPr>
          <p:cNvSpPr>
            <a:spLocks noGrp="1"/>
          </p:cNvSpPr>
          <p:nvPr>
            <p:ph type="body" idx="1"/>
          </p:nvPr>
        </p:nvSpPr>
        <p:spPr/>
        <p:txBody>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kumimoji="0" lang="en-US" sz="1740" b="1" i="0" u="sng" strike="noStrike" kern="0" cap="none" spc="0" normalizeH="0" baseline="0" noProof="0">
                <a:ln>
                  <a:noFill/>
                </a:ln>
                <a:solidFill>
                  <a:schemeClr val="accent1">
                    <a:lumMod val="75000"/>
                  </a:schemeClr>
                </a:solidFill>
                <a:effectLst/>
                <a:uLnTx/>
                <a:uFillTx/>
                <a:latin typeface="Calibri"/>
                <a:ea typeface="+mn-ea"/>
                <a:cs typeface="+mn-cs"/>
                <a:sym typeface="Helvetica Light"/>
              </a:rPr>
              <a:t>Mission:</a:t>
            </a:r>
            <a:r>
              <a:rPr kumimoji="0" lang="en-US" sz="1740" b="0" i="0" u="none" strike="noStrike" kern="0" cap="none" spc="0" normalizeH="0" baseline="0" noProof="0">
                <a:ln>
                  <a:noFill/>
                </a:ln>
                <a:solidFill>
                  <a:schemeClr val="accent1">
                    <a:lumMod val="75000"/>
                  </a:schemeClr>
                </a:solidFill>
                <a:effectLst/>
                <a:uLnTx/>
                <a:uFillTx/>
                <a:latin typeface="Calibri"/>
                <a:ea typeface="+mn-ea"/>
                <a:cs typeface="+mn-cs"/>
                <a:sym typeface="Helvetica Light"/>
              </a:rPr>
              <a:t> </a:t>
            </a:r>
            <a:r>
              <a:rPr kumimoji="0" lang="en-US" sz="1740" b="0" i="1" u="none" strike="noStrike" kern="0" cap="none" spc="0" normalizeH="0" baseline="0" noProof="0">
                <a:ln>
                  <a:noFill/>
                </a:ln>
                <a:solidFill>
                  <a:schemeClr val="accent1">
                    <a:lumMod val="75000"/>
                  </a:schemeClr>
                </a:solidFill>
                <a:effectLst/>
                <a:uLnTx/>
                <a:uFillTx/>
                <a:latin typeface="Calibri"/>
                <a:ea typeface="+mn-ea"/>
                <a:cs typeface="+mn-cs"/>
                <a:sym typeface="Helvetica Light"/>
              </a:rPr>
              <a:t>“Responsibly manage collaborative research that discovers, develops and delivers health care solutions for Service Members, veterans, and the American public.”</a:t>
            </a:r>
            <a:endParaRPr kumimoji="0" lang="en-US" sz="1740" b="1" i="1" u="sng" strike="noStrike" kern="0" cap="none" spc="0" normalizeH="0" baseline="0" noProof="0">
              <a:ln>
                <a:noFill/>
              </a:ln>
              <a:solidFill>
                <a:schemeClr val="accent1">
                  <a:lumMod val="75000"/>
                </a:schemeClr>
              </a:solidFill>
              <a:effectLst/>
              <a:uLnTx/>
              <a:uFillTx/>
              <a:latin typeface="Calibri"/>
              <a:ea typeface="+mn-ea"/>
              <a:cs typeface="+mn-cs"/>
              <a:sym typeface="Helvetica Light"/>
            </a:endParaRPr>
          </a:p>
        </p:txBody>
      </p:sp>
      <p:sp>
        <p:nvSpPr>
          <p:cNvPr id="6" name="Content Placeholder 5">
            <a:extLst>
              <a:ext uri="{FF2B5EF4-FFF2-40B4-BE49-F238E27FC236}">
                <a16:creationId xmlns:a16="http://schemas.microsoft.com/office/drawing/2014/main" id="{5EA16FC8-23CE-41C1-B3FA-60D8B6520755}"/>
              </a:ext>
            </a:extLst>
          </p:cNvPr>
          <p:cNvSpPr>
            <a:spLocks noGrp="1"/>
          </p:cNvSpPr>
          <p:nvPr>
            <p:ph sz="half" idx="2"/>
          </p:nvPr>
        </p:nvSpPr>
        <p:spPr>
          <a:xfrm>
            <a:off x="769810" y="2399197"/>
            <a:ext cx="10652380" cy="3084356"/>
          </a:xfrm>
        </p:spPr>
        <p:txBody>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solidFill>
                  <a:schemeClr val="tx1"/>
                </a:solidFill>
              </a:rPr>
              <a:t>Started in 1992 to support breast cancer research – has since supported research in more than 50 topic areas</a:t>
            </a:r>
          </a:p>
          <a:p>
            <a:r>
              <a:rPr lang="en-US" dirty="0">
                <a:solidFill>
                  <a:schemeClr val="tx1"/>
                </a:solidFill>
              </a:rPr>
              <a:t>Created as way for Congress to assert influence over biomedical research agenda</a:t>
            </a:r>
          </a:p>
          <a:p>
            <a:r>
              <a:rPr lang="en-US" dirty="0">
                <a:solidFill>
                  <a:schemeClr val="tx1"/>
                </a:solidFill>
              </a:rPr>
              <a:t>CDMRP funds added annually by appropriators – not part of President’s Budget Request or NDAA</a:t>
            </a:r>
          </a:p>
          <a:p>
            <a:r>
              <a:rPr lang="en-US" dirty="0">
                <a:solidFill>
                  <a:schemeClr val="tx1"/>
                </a:solidFill>
              </a:rPr>
              <a:t>Congress dictates topics, but open competitions/peer review employed in funding decisions</a:t>
            </a:r>
          </a:p>
          <a:p>
            <a:pPr marL="0" indent="0">
              <a:buNone/>
            </a:pPr>
            <a:endParaRPr lang="en-US" b="1" dirty="0">
              <a:solidFill>
                <a:schemeClr val="tx1"/>
              </a:solidFill>
            </a:endParaRPr>
          </a:p>
          <a:p>
            <a:pPr marL="0" indent="0">
              <a:buNone/>
            </a:pPr>
            <a:endParaRPr lang="en-US" b="1" dirty="0">
              <a:solidFill>
                <a:schemeClr val="tx1"/>
              </a:solidFill>
            </a:endParaRPr>
          </a:p>
          <a:p>
            <a:endParaRPr lang="en-US" dirty="0"/>
          </a:p>
        </p:txBody>
      </p:sp>
      <p:pic>
        <p:nvPicPr>
          <p:cNvPr id="1026" name="Picture 2" descr="Congressionally Directed Medical Research Programs">
            <a:extLst>
              <a:ext uri="{FF2B5EF4-FFF2-40B4-BE49-F238E27FC236}">
                <a16:creationId xmlns:a16="http://schemas.microsoft.com/office/drawing/2014/main" id="{311E8D30-7978-BD9C-F377-1EA13D29B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443" y="3941375"/>
            <a:ext cx="4995544" cy="160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2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0F14-3F0A-867A-039B-A49E9C0600C9}"/>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t>Tips for engaging with </a:t>
            </a:r>
            <a:r>
              <a:rPr lang="en-US" dirty="0" err="1"/>
              <a:t>cdmrp</a:t>
            </a:r>
            <a:endParaRPr lang="en-US" dirty="0"/>
          </a:p>
        </p:txBody>
      </p:sp>
      <p:sp>
        <p:nvSpPr>
          <p:cNvPr id="3" name="Footer Placeholder 2">
            <a:extLst>
              <a:ext uri="{FF2B5EF4-FFF2-40B4-BE49-F238E27FC236}">
                <a16:creationId xmlns:a16="http://schemas.microsoft.com/office/drawing/2014/main" id="{79FA0A53-D47A-F122-836F-1036A1738310}"/>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F578C212-24A4-E539-14B0-4AF1C08AD2D7}"/>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10</a:t>
            </a:fld>
            <a:endParaRPr lang="en-US"/>
          </a:p>
        </p:txBody>
      </p:sp>
      <p:sp>
        <p:nvSpPr>
          <p:cNvPr id="6" name="Content Placeholder 5">
            <a:extLst>
              <a:ext uri="{FF2B5EF4-FFF2-40B4-BE49-F238E27FC236}">
                <a16:creationId xmlns:a16="http://schemas.microsoft.com/office/drawing/2014/main" id="{A8C6BCF4-85ED-A2C3-F33F-90684B378AE8}"/>
              </a:ext>
            </a:extLst>
          </p:cNvPr>
          <p:cNvSpPr>
            <a:spLocks noGrp="1"/>
          </p:cNvSpPr>
          <p:nvPr>
            <p:ph sz="half" idx="2"/>
          </p:nvPr>
        </p:nvSpPr>
        <p:spPr>
          <a:xfrm>
            <a:off x="478018" y="1373420"/>
            <a:ext cx="10652380" cy="3632010"/>
          </a:xfrm>
        </p:spPr>
        <p:txBody>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sz="1392" b="1" dirty="0">
                <a:hlinkClick r:id="rId2"/>
              </a:rPr>
              <a:t>Military Health System Research Symposium</a:t>
            </a:r>
            <a:endParaRPr lang="en-US" sz="1392" b="1" dirty="0"/>
          </a:p>
          <a:p>
            <a:pPr lvl="1"/>
            <a:r>
              <a:rPr lang="en-US" dirty="0"/>
              <a:t>Annual conference held every summer/fall </a:t>
            </a:r>
            <a:r>
              <a:rPr lang="en-US" b="1" dirty="0"/>
              <a:t>(August 4-7, 2025) </a:t>
            </a:r>
            <a:r>
              <a:rPr lang="en-US" dirty="0"/>
              <a:t>in Florida is DOD’s premier medical research meeting </a:t>
            </a:r>
          </a:p>
          <a:p>
            <a:pPr lvl="1"/>
            <a:r>
              <a:rPr lang="en-US" dirty="0"/>
              <a:t>Unique opportunity to engage with </a:t>
            </a:r>
            <a:r>
              <a:rPr lang="en-US" b="1" dirty="0"/>
              <a:t>program managers </a:t>
            </a:r>
            <a:r>
              <a:rPr lang="en-US" dirty="0"/>
              <a:t>and DOD officials from CDMRP, other military health programs, and public/private sector partners</a:t>
            </a:r>
          </a:p>
          <a:p>
            <a:r>
              <a:rPr lang="en-US" b="1" dirty="0"/>
              <a:t>Lewis-Burke will host a webinar with CDMRP this Spring on best practices to engage</a:t>
            </a:r>
          </a:p>
          <a:p>
            <a:r>
              <a:rPr lang="en-US" dirty="0"/>
              <a:t>CDMRP is planning to host multiple webinars on the released funding opportunities</a:t>
            </a:r>
            <a:r>
              <a:rPr lang="en-US"/>
              <a:t>, similar to last year </a:t>
            </a:r>
            <a:endParaRPr lang="en-US" dirty="0"/>
          </a:p>
          <a:p>
            <a:endParaRPr lang="en-US" dirty="0"/>
          </a:p>
        </p:txBody>
      </p:sp>
      <p:pic>
        <p:nvPicPr>
          <p:cNvPr id="7" name="Picture 2" descr="Military Health System Research Symposium | Health.mil">
            <a:extLst>
              <a:ext uri="{FF2B5EF4-FFF2-40B4-BE49-F238E27FC236}">
                <a16:creationId xmlns:a16="http://schemas.microsoft.com/office/drawing/2014/main" id="{8390DB76-120A-4A4B-7C67-21CA14C01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757" y="3523115"/>
            <a:ext cx="3641726" cy="215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1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604A-525C-C7B8-3F39-6E1DE22AE15E}"/>
              </a:ext>
            </a:extLst>
          </p:cNvPr>
          <p:cNvSpPr>
            <a:spLocks noGrp="1"/>
          </p:cNvSpPr>
          <p:nvPr>
            <p:ph type="ctrTitle"/>
          </p:nvPr>
        </p:nvSpPr>
        <p:spPr>
          <a:xfrm>
            <a:off x="248478" y="2500418"/>
            <a:ext cx="11718188" cy="2327205"/>
          </a:xfrm>
        </p:spPr>
        <p:txBody>
          <a:bodyPr>
            <a:noAutofit/>
          </a:bodyPr>
          <a:lstStyle/>
          <a:p>
            <a:r>
              <a:rPr lang="en-US" sz="5200" b="0" dirty="0"/>
              <a:t>Congressionally Directed Medical Research Program (CDMRP)</a:t>
            </a:r>
            <a:br>
              <a:rPr lang="en-US" sz="5200" b="0" dirty="0"/>
            </a:br>
            <a:r>
              <a:rPr lang="en-US" sz="5200" b="0" dirty="0"/>
              <a:t>Funding Webinar</a:t>
            </a:r>
          </a:p>
        </p:txBody>
      </p:sp>
      <p:sp>
        <p:nvSpPr>
          <p:cNvPr id="3" name="Subtitle 2">
            <a:extLst>
              <a:ext uri="{FF2B5EF4-FFF2-40B4-BE49-F238E27FC236}">
                <a16:creationId xmlns:a16="http://schemas.microsoft.com/office/drawing/2014/main" id="{02DEC000-DF62-5322-0077-33FFF988FFF3}"/>
              </a:ext>
            </a:extLst>
          </p:cNvPr>
          <p:cNvSpPr>
            <a:spLocks noGrp="1"/>
          </p:cNvSpPr>
          <p:nvPr>
            <p:ph type="subTitle" idx="1"/>
          </p:nvPr>
        </p:nvSpPr>
        <p:spPr>
          <a:xfrm>
            <a:off x="248478" y="4827623"/>
            <a:ext cx="11718188" cy="1613879"/>
          </a:xfrm>
        </p:spPr>
        <p:txBody>
          <a:bodyPr>
            <a:normAutofit fontScale="92500" lnSpcReduction="10000"/>
          </a:bodyPr>
          <a:lstStyle/>
          <a:p>
            <a:pPr algn="r"/>
            <a:endParaRPr lang="en-US" dirty="0"/>
          </a:p>
          <a:p>
            <a:pPr algn="r"/>
            <a:r>
              <a:rPr lang="en-US" dirty="0"/>
              <a:t>April 14, 2025</a:t>
            </a:r>
          </a:p>
          <a:p>
            <a:pPr algn="r"/>
            <a:r>
              <a:rPr lang="en-US" dirty="0"/>
              <a:t>Research Development Office</a:t>
            </a:r>
          </a:p>
          <a:p>
            <a:pPr algn="r"/>
            <a:r>
              <a:rPr lang="en-US" dirty="0"/>
              <a:t>Office of the Vice Chancellor for Research</a:t>
            </a:r>
          </a:p>
        </p:txBody>
      </p:sp>
    </p:spTree>
    <p:extLst>
      <p:ext uri="{BB962C8B-B14F-4D97-AF65-F5344CB8AC3E}">
        <p14:creationId xmlns:p14="http://schemas.microsoft.com/office/powerpoint/2010/main" val="133133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3FFE-8712-F251-AD74-EBF240ACB1FF}"/>
              </a:ext>
            </a:extLst>
          </p:cNvPr>
          <p:cNvSpPr>
            <a:spLocks noGrp="1"/>
          </p:cNvSpPr>
          <p:nvPr>
            <p:ph type="title"/>
          </p:nvPr>
        </p:nvSpPr>
        <p:spPr/>
        <p:txBody>
          <a:bodyPr/>
          <a:lstStyle/>
          <a:p>
            <a:r>
              <a:rPr lang="en-US" dirty="0"/>
              <a:t>Welcome &amp; Introductions</a:t>
            </a:r>
          </a:p>
        </p:txBody>
      </p:sp>
      <p:sp>
        <p:nvSpPr>
          <p:cNvPr id="3" name="Content Placeholder 2">
            <a:extLst>
              <a:ext uri="{FF2B5EF4-FFF2-40B4-BE49-F238E27FC236}">
                <a16:creationId xmlns:a16="http://schemas.microsoft.com/office/drawing/2014/main" id="{9AE34931-C83C-4D9B-F3CB-2791BD8E3366}"/>
              </a:ext>
            </a:extLst>
          </p:cNvPr>
          <p:cNvSpPr>
            <a:spLocks noGrp="1"/>
          </p:cNvSpPr>
          <p:nvPr>
            <p:ph idx="1"/>
          </p:nvPr>
        </p:nvSpPr>
        <p:spPr>
          <a:xfrm>
            <a:off x="751114" y="1915886"/>
            <a:ext cx="10602686" cy="4261076"/>
          </a:xfrm>
        </p:spPr>
        <p:txBody>
          <a:bodyPr>
            <a:normAutofit/>
          </a:bodyPr>
          <a:lstStyle/>
          <a:p>
            <a:pPr marL="0" indent="0">
              <a:buNone/>
            </a:pPr>
            <a:r>
              <a:rPr lang="en-US" b="1" dirty="0"/>
              <a:t>Summer Young</a:t>
            </a:r>
            <a:r>
              <a:rPr lang="en-US" dirty="0"/>
              <a:t>, Senior Associate Director, WashU Research Development Office</a:t>
            </a:r>
          </a:p>
          <a:p>
            <a:pPr marL="0" indent="0">
              <a:buNone/>
            </a:pPr>
            <a:r>
              <a:rPr lang="en-US" b="1" dirty="0"/>
              <a:t>Amber Cassady</a:t>
            </a:r>
            <a:r>
              <a:rPr lang="en-US" dirty="0"/>
              <a:t>, Principal, Lewis-Burke Associates</a:t>
            </a:r>
          </a:p>
          <a:p>
            <a:pPr marL="0" indent="0">
              <a:buNone/>
            </a:pPr>
            <a:endParaRPr lang="en-US" dirty="0"/>
          </a:p>
          <a:p>
            <a:pPr marL="0" indent="0" algn="ctr">
              <a:buNone/>
            </a:pPr>
            <a:r>
              <a:rPr lang="en-US" b="1" dirty="0"/>
              <a:t>Panelists</a:t>
            </a:r>
          </a:p>
          <a:p>
            <a:pPr marL="0" indent="0">
              <a:lnSpc>
                <a:spcPct val="110000"/>
              </a:lnSpc>
              <a:buNone/>
            </a:pPr>
            <a:r>
              <a:rPr lang="en-US" b="1" dirty="0"/>
              <a:t>Bettina Drake</a:t>
            </a:r>
            <a:r>
              <a:rPr lang="en-US" dirty="0"/>
              <a:t>, Professor of Surgery, Division of Public Health Sciences, School of Medicine </a:t>
            </a:r>
          </a:p>
          <a:p>
            <a:pPr marL="0" indent="0">
              <a:lnSpc>
                <a:spcPct val="110000"/>
              </a:lnSpc>
              <a:buNone/>
            </a:pPr>
            <a:r>
              <a:rPr lang="en-US" b="1" dirty="0"/>
              <a:t>Matthew Wood</a:t>
            </a:r>
            <a:r>
              <a:rPr lang="en-US" dirty="0"/>
              <a:t>, Associate Professor of Surgery, Division of Plastic and Reconstructive Surgery, School of Medicine </a:t>
            </a:r>
          </a:p>
          <a:p>
            <a:pPr marL="0" indent="0">
              <a:buNone/>
            </a:pPr>
            <a:endParaRPr lang="en-US" dirty="0"/>
          </a:p>
        </p:txBody>
      </p:sp>
    </p:spTree>
    <p:extLst>
      <p:ext uri="{BB962C8B-B14F-4D97-AF65-F5344CB8AC3E}">
        <p14:creationId xmlns:p14="http://schemas.microsoft.com/office/powerpoint/2010/main" val="208944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7AF2-1775-95B8-0B08-FF74A377E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679B3-E858-3790-41FE-C8119D901D1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7287275-E55B-1BDE-FA38-66A9A0F165EC}"/>
              </a:ext>
            </a:extLst>
          </p:cNvPr>
          <p:cNvSpPr>
            <a:spLocks noGrp="1"/>
          </p:cNvSpPr>
          <p:nvPr>
            <p:ph idx="1"/>
          </p:nvPr>
        </p:nvSpPr>
        <p:spPr>
          <a:xfrm>
            <a:off x="751114" y="1915886"/>
            <a:ext cx="10602686" cy="4261076"/>
          </a:xfrm>
        </p:spPr>
        <p:txBody>
          <a:bodyPr>
            <a:normAutofit/>
          </a:bodyPr>
          <a:lstStyle/>
          <a:p>
            <a:pPr>
              <a:buFont typeface="Wingdings" panose="05000000000000000000" pitchFamily="2" charset="2"/>
              <a:buChar char="q"/>
            </a:pPr>
            <a:r>
              <a:rPr lang="en-US" sz="3000" dirty="0"/>
              <a:t> Welcome</a:t>
            </a:r>
          </a:p>
          <a:p>
            <a:pPr marL="0" indent="0">
              <a:buNone/>
            </a:pPr>
            <a:endParaRPr lang="en-US" sz="3000" dirty="0"/>
          </a:p>
          <a:p>
            <a:pPr>
              <a:buFont typeface="Wingdings" panose="05000000000000000000" pitchFamily="2" charset="2"/>
              <a:buChar char="q"/>
            </a:pPr>
            <a:r>
              <a:rPr lang="en-US" sz="3000" dirty="0"/>
              <a:t> Overview of Congressionally Directed Medical Research Program</a:t>
            </a:r>
          </a:p>
          <a:p>
            <a:pPr>
              <a:buFont typeface="Wingdings" panose="05000000000000000000" pitchFamily="2" charset="2"/>
              <a:buChar char="q"/>
            </a:pPr>
            <a:endParaRPr lang="en-US" sz="3000" dirty="0"/>
          </a:p>
          <a:p>
            <a:pPr>
              <a:buFont typeface="Wingdings" panose="05000000000000000000" pitchFamily="2" charset="2"/>
              <a:buChar char="q"/>
            </a:pPr>
            <a:r>
              <a:rPr lang="en-US" sz="3000" dirty="0"/>
              <a:t> RDO Resources for CDMRP Proposal Development</a:t>
            </a:r>
          </a:p>
          <a:p>
            <a:pPr>
              <a:buFont typeface="Wingdings" panose="05000000000000000000" pitchFamily="2" charset="2"/>
              <a:buChar char="q"/>
            </a:pPr>
            <a:endParaRPr lang="en-US" sz="3000" dirty="0"/>
          </a:p>
          <a:p>
            <a:pPr>
              <a:buFont typeface="Wingdings" panose="05000000000000000000" pitchFamily="2" charset="2"/>
              <a:buChar char="q"/>
            </a:pPr>
            <a:r>
              <a:rPr lang="en-US" sz="3000" dirty="0"/>
              <a:t> CDMRP-Funded Investigator &amp; Reviewer Panel with Q&amp;A</a:t>
            </a:r>
          </a:p>
        </p:txBody>
      </p:sp>
    </p:spTree>
    <p:extLst>
      <p:ext uri="{BB962C8B-B14F-4D97-AF65-F5344CB8AC3E}">
        <p14:creationId xmlns:p14="http://schemas.microsoft.com/office/powerpoint/2010/main" val="392448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BBEA-CE05-9DA9-135F-8838E145D1A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3058AA1-068E-07E7-9A6B-F440EEA0A4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95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AA36-676A-F882-1067-5C9C62038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56405-9107-27A5-4DAD-20B7C5EBFDA2}"/>
              </a:ext>
            </a:extLst>
          </p:cNvPr>
          <p:cNvSpPr>
            <a:spLocks noGrp="1"/>
          </p:cNvSpPr>
          <p:nvPr>
            <p:ph type="title"/>
          </p:nvPr>
        </p:nvSpPr>
        <p:spPr/>
        <p:txBody>
          <a:bodyPr>
            <a:normAutofit/>
          </a:bodyPr>
          <a:lstStyle/>
          <a:p>
            <a:r>
              <a:rPr lang="en-US" sz="3400" dirty="0"/>
              <a:t>Common CDMRP Full Proposal Components</a:t>
            </a:r>
          </a:p>
        </p:txBody>
      </p:sp>
      <p:sp>
        <p:nvSpPr>
          <p:cNvPr id="3" name="Content Placeholder 2">
            <a:extLst>
              <a:ext uri="{FF2B5EF4-FFF2-40B4-BE49-F238E27FC236}">
                <a16:creationId xmlns:a16="http://schemas.microsoft.com/office/drawing/2014/main" id="{527BDB00-6F49-A455-DFC6-CA860C4EB624}"/>
              </a:ext>
            </a:extLst>
          </p:cNvPr>
          <p:cNvSpPr>
            <a:spLocks noGrp="1"/>
          </p:cNvSpPr>
          <p:nvPr>
            <p:ph idx="1"/>
          </p:nvPr>
        </p:nvSpPr>
        <p:spPr/>
        <p:txBody>
          <a:bodyPr numCol="2">
            <a:normAutofit fontScale="55000" lnSpcReduction="20000"/>
          </a:bodyPr>
          <a:lstStyle/>
          <a:p>
            <a:pPr>
              <a:buFont typeface="Wingdings" panose="05000000000000000000" pitchFamily="2" charset="2"/>
              <a:buChar char="q"/>
            </a:pPr>
            <a:r>
              <a:rPr lang="en-US" dirty="0"/>
              <a:t>Project Narrative</a:t>
            </a:r>
          </a:p>
          <a:p>
            <a:pPr lvl="1">
              <a:buFont typeface="Wingdings" panose="05000000000000000000" pitchFamily="2" charset="2"/>
              <a:buChar char="§"/>
            </a:pPr>
            <a:r>
              <a:rPr lang="en-US" dirty="0"/>
              <a:t>Background</a:t>
            </a:r>
          </a:p>
          <a:p>
            <a:pPr lvl="1">
              <a:buFont typeface="Wingdings" panose="05000000000000000000" pitchFamily="2" charset="2"/>
              <a:buChar char="§"/>
            </a:pPr>
            <a:r>
              <a:rPr lang="en-US" dirty="0"/>
              <a:t>Hypothesis/Objective</a:t>
            </a:r>
          </a:p>
          <a:p>
            <a:pPr lvl="1">
              <a:buFont typeface="Wingdings" panose="05000000000000000000" pitchFamily="2" charset="2"/>
              <a:buChar char="§"/>
            </a:pPr>
            <a:r>
              <a:rPr lang="en-US" dirty="0"/>
              <a:t>Specific Aims</a:t>
            </a:r>
          </a:p>
          <a:p>
            <a:pPr lvl="1">
              <a:buFont typeface="Wingdings" panose="05000000000000000000" pitchFamily="2" charset="2"/>
              <a:buChar char="§"/>
            </a:pPr>
            <a:r>
              <a:rPr lang="en-US" dirty="0"/>
              <a:t>Research Strategy and Feasibility</a:t>
            </a:r>
          </a:p>
          <a:p>
            <a:pPr>
              <a:buFont typeface="Wingdings" panose="05000000000000000000" pitchFamily="2" charset="2"/>
              <a:buChar char="q"/>
            </a:pPr>
            <a:r>
              <a:rPr lang="en-US" dirty="0"/>
              <a:t>Supporting Documentation</a:t>
            </a:r>
          </a:p>
          <a:p>
            <a:pPr lvl="1"/>
            <a:r>
              <a:rPr lang="en-US" dirty="0"/>
              <a:t>References Cited</a:t>
            </a:r>
          </a:p>
          <a:p>
            <a:pPr lvl="1"/>
            <a:r>
              <a:rPr lang="en-US" dirty="0"/>
              <a:t>List of Abbreviations, Acronyms &amp; Symbols</a:t>
            </a:r>
          </a:p>
          <a:p>
            <a:pPr lvl="1"/>
            <a:r>
              <a:rPr lang="en-US" dirty="0"/>
              <a:t>Facilities, Existing Equipment, &amp; Other Resources</a:t>
            </a:r>
          </a:p>
          <a:p>
            <a:pPr lvl="1"/>
            <a:r>
              <a:rPr lang="en-US" dirty="0"/>
              <a:t>Publications &amp;/or Patents</a:t>
            </a:r>
          </a:p>
          <a:p>
            <a:pPr lvl="1"/>
            <a:r>
              <a:rPr lang="en-US" dirty="0"/>
              <a:t>Letters of Organizational Support</a:t>
            </a:r>
          </a:p>
          <a:p>
            <a:pPr lvl="1"/>
            <a:r>
              <a:rPr lang="en-US" dirty="0"/>
              <a:t>Letters of Collaboration</a:t>
            </a:r>
          </a:p>
          <a:p>
            <a:pPr lvl="1"/>
            <a:r>
              <a:rPr lang="en-US" dirty="0">
                <a:highlight>
                  <a:srgbClr val="FFFF00"/>
                </a:highlight>
              </a:rPr>
              <a:t>Intellectual Property</a:t>
            </a:r>
          </a:p>
          <a:p>
            <a:pPr lvl="1"/>
            <a:r>
              <a:rPr lang="en-US" dirty="0"/>
              <a:t>Data &amp; Research Resources Sharing Plan</a:t>
            </a:r>
          </a:p>
          <a:p>
            <a:pPr lvl="1"/>
            <a:r>
              <a:rPr lang="en-US" dirty="0"/>
              <a:t>Use of DOD Resources</a:t>
            </a:r>
          </a:p>
          <a:p>
            <a:pPr lvl="1"/>
            <a:r>
              <a:rPr lang="en-US" dirty="0"/>
              <a:t>Use of VA Resources</a:t>
            </a:r>
          </a:p>
          <a:p>
            <a:pPr lvl="1"/>
            <a:r>
              <a:rPr lang="en-US" dirty="0">
                <a:highlight>
                  <a:srgbClr val="FFFF00"/>
                </a:highlight>
              </a:rPr>
              <a:t>Quad Chart</a:t>
            </a:r>
          </a:p>
          <a:p>
            <a:pPr>
              <a:buFont typeface="Wingdings" panose="05000000000000000000" pitchFamily="2" charset="2"/>
              <a:buChar char="q"/>
            </a:pPr>
            <a:r>
              <a:rPr lang="en-US" dirty="0"/>
              <a:t>Technical Abstract</a:t>
            </a:r>
          </a:p>
          <a:p>
            <a:pPr>
              <a:buFont typeface="Wingdings" panose="05000000000000000000" pitchFamily="2" charset="2"/>
              <a:buChar char="q"/>
            </a:pPr>
            <a:r>
              <a:rPr lang="en-US" dirty="0"/>
              <a:t>Lay Abstract</a:t>
            </a:r>
          </a:p>
          <a:p>
            <a:pPr>
              <a:buFont typeface="Wingdings" panose="05000000000000000000" pitchFamily="2" charset="2"/>
              <a:buChar char="q"/>
            </a:pPr>
            <a:r>
              <a:rPr lang="en-US" dirty="0">
                <a:highlight>
                  <a:srgbClr val="FFFF00"/>
                </a:highlight>
              </a:rPr>
              <a:t>Statement of Work</a:t>
            </a:r>
          </a:p>
          <a:p>
            <a:pPr>
              <a:buFont typeface="Wingdings" panose="05000000000000000000" pitchFamily="2" charset="2"/>
              <a:buChar char="q"/>
            </a:pPr>
            <a:r>
              <a:rPr lang="en-US" dirty="0"/>
              <a:t>Human Subject Recruitment &amp; Safety Procedures</a:t>
            </a:r>
          </a:p>
          <a:p>
            <a:pPr>
              <a:buFont typeface="Wingdings" panose="05000000000000000000" pitchFamily="2" charset="2"/>
              <a:buChar char="q"/>
            </a:pPr>
            <a:r>
              <a:rPr lang="en-US" dirty="0"/>
              <a:t>Data Management</a:t>
            </a:r>
          </a:p>
          <a:p>
            <a:pPr>
              <a:buFont typeface="Wingdings" panose="05000000000000000000" pitchFamily="2" charset="2"/>
              <a:buChar char="q"/>
            </a:pPr>
            <a:r>
              <a:rPr lang="en-US" dirty="0"/>
              <a:t>Impact Statement</a:t>
            </a:r>
          </a:p>
          <a:p>
            <a:pPr>
              <a:buFont typeface="Wingdings" panose="05000000000000000000" pitchFamily="2" charset="2"/>
              <a:buChar char="q"/>
            </a:pPr>
            <a:r>
              <a:rPr lang="en-US" dirty="0">
                <a:highlight>
                  <a:srgbClr val="FFFF00"/>
                </a:highlight>
              </a:rPr>
              <a:t>Relevance to Military Health Statement</a:t>
            </a:r>
          </a:p>
          <a:p>
            <a:pPr>
              <a:buFont typeface="Wingdings" panose="05000000000000000000" pitchFamily="2" charset="2"/>
              <a:buChar char="q"/>
            </a:pPr>
            <a:r>
              <a:rPr lang="en-US" dirty="0">
                <a:highlight>
                  <a:srgbClr val="FFFF00"/>
                </a:highlight>
              </a:rPr>
              <a:t>Transition Plan and Regulatory Strategy</a:t>
            </a:r>
          </a:p>
          <a:p>
            <a:pPr>
              <a:buFont typeface="Wingdings" panose="05000000000000000000" pitchFamily="2" charset="2"/>
              <a:buChar char="q"/>
            </a:pPr>
            <a:r>
              <a:rPr lang="en-US" dirty="0"/>
              <a:t>Representations</a:t>
            </a:r>
          </a:p>
          <a:p>
            <a:pPr>
              <a:buFont typeface="Wingdings" panose="05000000000000000000" pitchFamily="2" charset="2"/>
              <a:buChar char="q"/>
            </a:pPr>
            <a:r>
              <a:rPr lang="en-US" dirty="0">
                <a:highlight>
                  <a:srgbClr val="FFFF00"/>
                </a:highlight>
              </a:rPr>
              <a:t>Suggested Collaborating DOD Military Facility Budget Format</a:t>
            </a:r>
          </a:p>
          <a:p>
            <a:pPr>
              <a:buFont typeface="Wingdings" panose="05000000000000000000" pitchFamily="2" charset="2"/>
              <a:buChar char="q"/>
            </a:pPr>
            <a:r>
              <a:rPr lang="en-US" dirty="0"/>
              <a:t>R&amp;R Personal Data</a:t>
            </a:r>
          </a:p>
          <a:p>
            <a:pPr>
              <a:buFont typeface="Wingdings" panose="05000000000000000000" pitchFamily="2" charset="2"/>
              <a:buChar char="q"/>
            </a:pPr>
            <a:r>
              <a:rPr lang="en-US" dirty="0"/>
              <a:t>R&amp;R Senior/Key Person Profile (Expanded) – PI and S/KP</a:t>
            </a:r>
          </a:p>
          <a:p>
            <a:pPr lvl="1"/>
            <a:r>
              <a:rPr lang="en-US" dirty="0"/>
              <a:t>Biographical Sketch</a:t>
            </a:r>
          </a:p>
          <a:p>
            <a:pPr lvl="1"/>
            <a:r>
              <a:rPr lang="en-US" dirty="0"/>
              <a:t>Previous/Current Pending Support</a:t>
            </a:r>
            <a:r>
              <a:rPr lang="en-US" dirty="0">
                <a:highlight>
                  <a:srgbClr val="FFFF00"/>
                </a:highlight>
              </a:rPr>
              <a:t> – must use DOD format</a:t>
            </a:r>
          </a:p>
          <a:p>
            <a:pPr>
              <a:buFont typeface="Wingdings" panose="05000000000000000000" pitchFamily="2" charset="2"/>
              <a:buChar char="q"/>
            </a:pPr>
            <a:r>
              <a:rPr lang="en-US" dirty="0"/>
              <a:t>R&amp;R Budget</a:t>
            </a:r>
          </a:p>
          <a:p>
            <a:pPr>
              <a:buFont typeface="Wingdings" panose="05000000000000000000" pitchFamily="2" charset="2"/>
              <a:buChar char="q"/>
            </a:pPr>
            <a:r>
              <a:rPr lang="en-US" dirty="0"/>
              <a:t>Budget Justification</a:t>
            </a:r>
          </a:p>
          <a:p>
            <a:pPr>
              <a:buFont typeface="Wingdings" panose="05000000000000000000" pitchFamily="2" charset="2"/>
              <a:buChar char="q"/>
            </a:pPr>
            <a:r>
              <a:rPr lang="en-US" dirty="0"/>
              <a:t>Project/Performance Site Location(s) Form</a:t>
            </a:r>
          </a:p>
          <a:p>
            <a:pPr>
              <a:buFont typeface="Wingdings" panose="05000000000000000000" pitchFamily="2" charset="2"/>
              <a:buChar char="q"/>
            </a:pPr>
            <a:r>
              <a:rPr lang="en-US" dirty="0"/>
              <a:t>R&amp;R Subaward Budget Attachment for PER SUB</a:t>
            </a:r>
          </a:p>
          <a:p>
            <a:pPr>
              <a:buFont typeface="Wingdings" panose="05000000000000000000" pitchFamily="2" charset="2"/>
              <a:buChar char="q"/>
            </a:pPr>
            <a:r>
              <a:rPr lang="en-US" dirty="0"/>
              <a:t>Subaward Budget Justification PER SUB</a:t>
            </a:r>
          </a:p>
        </p:txBody>
      </p:sp>
    </p:spTree>
    <p:extLst>
      <p:ext uri="{BB962C8B-B14F-4D97-AF65-F5344CB8AC3E}">
        <p14:creationId xmlns:p14="http://schemas.microsoft.com/office/powerpoint/2010/main" val="349126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B18C-22C7-ADFE-DD54-A724E163D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5DA7F-1A52-B9DB-53B7-0BFF0E4AA6B2}"/>
              </a:ext>
            </a:extLst>
          </p:cNvPr>
          <p:cNvSpPr>
            <a:spLocks noGrp="1"/>
          </p:cNvSpPr>
          <p:nvPr>
            <p:ph type="title"/>
          </p:nvPr>
        </p:nvSpPr>
        <p:spPr/>
        <p:txBody>
          <a:bodyPr>
            <a:normAutofit/>
          </a:bodyPr>
          <a:lstStyle/>
          <a:p>
            <a:r>
              <a:rPr lang="en-US" sz="3800" dirty="0"/>
              <a:t>Application Logistics Unique to CDMRP</a:t>
            </a:r>
          </a:p>
        </p:txBody>
      </p:sp>
      <p:sp>
        <p:nvSpPr>
          <p:cNvPr id="3" name="Content Placeholder 2">
            <a:extLst>
              <a:ext uri="{FF2B5EF4-FFF2-40B4-BE49-F238E27FC236}">
                <a16:creationId xmlns:a16="http://schemas.microsoft.com/office/drawing/2014/main" id="{D63B635C-F0CC-AAE6-0668-79A035B0DE79}"/>
              </a:ext>
            </a:extLst>
          </p:cNvPr>
          <p:cNvSpPr>
            <a:spLocks noGrp="1"/>
          </p:cNvSpPr>
          <p:nvPr>
            <p:ph idx="1"/>
          </p:nvPr>
        </p:nvSpPr>
        <p:spPr/>
        <p:txBody>
          <a:bodyPr/>
          <a:lstStyle/>
          <a:p>
            <a:r>
              <a:rPr lang="en-US" b="1" dirty="0"/>
              <a:t>Pre-applications</a:t>
            </a:r>
            <a:r>
              <a:rPr lang="en-US" dirty="0"/>
              <a:t> must be submitted through Electronic Biomedical Research Application Portal (</a:t>
            </a:r>
            <a:r>
              <a:rPr lang="en-US" b="1" dirty="0" err="1"/>
              <a:t>eBRAP</a:t>
            </a:r>
            <a:r>
              <a:rPr lang="en-US" dirty="0"/>
              <a:t>) </a:t>
            </a:r>
          </a:p>
          <a:p>
            <a:pPr marL="457200" lvl="1" indent="0">
              <a:buNone/>
            </a:pPr>
            <a:endParaRPr lang="en-US" dirty="0"/>
          </a:p>
          <a:p>
            <a:r>
              <a:rPr lang="en-US" dirty="0"/>
              <a:t>Invited </a:t>
            </a:r>
            <a:r>
              <a:rPr lang="en-US" b="1" dirty="0"/>
              <a:t>full applications</a:t>
            </a:r>
            <a:r>
              <a:rPr lang="en-US" dirty="0"/>
              <a:t> submitted via </a:t>
            </a:r>
            <a:r>
              <a:rPr lang="en-US" b="1" dirty="0"/>
              <a:t>Grants.gov</a:t>
            </a:r>
            <a:r>
              <a:rPr lang="en-US" dirty="0"/>
              <a:t> (must include assigned </a:t>
            </a:r>
            <a:r>
              <a:rPr lang="en-US" dirty="0" err="1"/>
              <a:t>eBRAP</a:t>
            </a:r>
            <a:r>
              <a:rPr lang="en-US" dirty="0"/>
              <a:t> log number)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29895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16CE-829F-D71F-4811-5059BCBE982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CF4007-4505-0783-9F73-FC9713AE44F8}"/>
              </a:ext>
            </a:extLst>
          </p:cNvPr>
          <p:cNvGraphicFramePr>
            <a:graphicFrameLocks noGrp="1"/>
          </p:cNvGraphicFramePr>
          <p:nvPr>
            <p:ph idx="1"/>
            <p:extLst>
              <p:ext uri="{D42A27DB-BD31-4B8C-83A1-F6EECF244321}">
                <p14:modId xmlns:p14="http://schemas.microsoft.com/office/powerpoint/2010/main" val="4119096642"/>
              </p:ext>
            </p:extLst>
          </p:nvPr>
        </p:nvGraphicFramePr>
        <p:xfrm>
          <a:off x="838200" y="2631439"/>
          <a:ext cx="10388600" cy="354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843569CB-FBB6-BB78-E340-C56A25BE193B}"/>
              </a:ext>
            </a:extLst>
          </p:cNvPr>
          <p:cNvSpPr txBox="1">
            <a:spLocks/>
          </p:cNvSpPr>
          <p:nvPr/>
        </p:nvSpPr>
        <p:spPr>
          <a:xfrm>
            <a:off x="838200" y="1690688"/>
            <a:ext cx="10175240" cy="12163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Research Development </a:t>
            </a:r>
            <a:r>
              <a:rPr lang="en-US" sz="2600" dirty="0"/>
              <a:t>bridges disciplines, schools, and campuses to support the pursuit of research funding, the development of cross-disciplinary research center proposals, and the initiation of cross-school teams and external research partnerships.</a:t>
            </a:r>
          </a:p>
          <a:p>
            <a:pPr marL="0" indent="0" algn="just">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6" name="Content Placeholder 2">
            <a:extLst>
              <a:ext uri="{FF2B5EF4-FFF2-40B4-BE49-F238E27FC236}">
                <a16:creationId xmlns:a16="http://schemas.microsoft.com/office/drawing/2014/main" id="{00324C97-AA8C-1653-9CD1-F7125483FE2C}"/>
              </a:ext>
            </a:extLst>
          </p:cNvPr>
          <p:cNvSpPr txBox="1">
            <a:spLocks/>
          </p:cNvSpPr>
          <p:nvPr/>
        </p:nvSpPr>
        <p:spPr>
          <a:xfrm>
            <a:off x="1008380" y="5831706"/>
            <a:ext cx="10175240" cy="661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hlinkClick r:id="rId7"/>
              </a:rPr>
              <a:t>researchdevelopment@wustl.edu</a:t>
            </a:r>
            <a:r>
              <a:rPr lang="en-US" dirty="0"/>
              <a:t> </a:t>
            </a:r>
          </a:p>
          <a:p>
            <a:pPr marL="0" indent="0">
              <a:buFont typeface="Arial" panose="020B0604020202020204" pitchFamily="34" charset="0"/>
              <a:buNone/>
            </a:pPr>
            <a:endParaRPr lang="en-US" dirty="0"/>
          </a:p>
          <a:p>
            <a:endParaRPr lang="en-US" dirty="0"/>
          </a:p>
        </p:txBody>
      </p:sp>
      <p:sp>
        <p:nvSpPr>
          <p:cNvPr id="8" name="Title 7">
            <a:extLst>
              <a:ext uri="{FF2B5EF4-FFF2-40B4-BE49-F238E27FC236}">
                <a16:creationId xmlns:a16="http://schemas.microsoft.com/office/drawing/2014/main" id="{7F8B9DA6-81C5-8164-01ED-1B37A0A1E910}"/>
              </a:ext>
            </a:extLst>
          </p:cNvPr>
          <p:cNvSpPr>
            <a:spLocks noGrp="1"/>
          </p:cNvSpPr>
          <p:nvPr>
            <p:ph type="title"/>
          </p:nvPr>
        </p:nvSpPr>
        <p:spPr/>
        <p:txBody>
          <a:bodyPr/>
          <a:lstStyle/>
          <a:p>
            <a:r>
              <a:rPr lang="en-US" dirty="0"/>
              <a:t>Research Development Office</a:t>
            </a:r>
          </a:p>
        </p:txBody>
      </p:sp>
      <p:sp>
        <p:nvSpPr>
          <p:cNvPr id="9" name="Title 1">
            <a:extLst>
              <a:ext uri="{FF2B5EF4-FFF2-40B4-BE49-F238E27FC236}">
                <a16:creationId xmlns:a16="http://schemas.microsoft.com/office/drawing/2014/main" id="{D1B158CB-B969-51CA-6CB7-7B5F9F4735C3}"/>
              </a:ext>
            </a:extLst>
          </p:cNvPr>
          <p:cNvSpPr txBox="1">
            <a:spLocks/>
          </p:cNvSpPr>
          <p:nvPr/>
        </p:nvSpPr>
        <p:spPr>
          <a:xfrm>
            <a:off x="838200" y="376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endParaRPr lang="en-US" dirty="0"/>
          </a:p>
        </p:txBody>
      </p:sp>
    </p:spTree>
    <p:extLst>
      <p:ext uri="{BB962C8B-B14F-4D97-AF65-F5344CB8AC3E}">
        <p14:creationId xmlns:p14="http://schemas.microsoft.com/office/powerpoint/2010/main" val="59594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0BF09-1B8B-35EA-3FDE-BB27367C1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311AA-BE0F-7E40-79BA-B35EDBE0C232}"/>
              </a:ext>
            </a:extLst>
          </p:cNvPr>
          <p:cNvSpPr>
            <a:spLocks noGrp="1"/>
          </p:cNvSpPr>
          <p:nvPr>
            <p:ph type="title"/>
          </p:nvPr>
        </p:nvSpPr>
        <p:spPr>
          <a:xfrm>
            <a:off x="838200" y="354239"/>
            <a:ext cx="10515600" cy="1325563"/>
          </a:xfrm>
        </p:spPr>
        <p:txBody>
          <a:bodyPr/>
          <a:lstStyle/>
          <a:p>
            <a:r>
              <a:rPr lang="en-US" dirty="0"/>
              <a:t>RDO Support Examples</a:t>
            </a:r>
          </a:p>
        </p:txBody>
      </p:sp>
      <p:sp>
        <p:nvSpPr>
          <p:cNvPr id="3" name="Content Placeholder 2">
            <a:extLst>
              <a:ext uri="{FF2B5EF4-FFF2-40B4-BE49-F238E27FC236}">
                <a16:creationId xmlns:a16="http://schemas.microsoft.com/office/drawing/2014/main" id="{2EF07041-A117-CCBF-5F2B-93140790B60F}"/>
              </a:ext>
            </a:extLst>
          </p:cNvPr>
          <p:cNvSpPr>
            <a:spLocks noGrp="1"/>
          </p:cNvSpPr>
          <p:nvPr>
            <p:ph idx="1"/>
          </p:nvPr>
        </p:nvSpPr>
        <p:spPr>
          <a:xfrm>
            <a:off x="838200" y="1679802"/>
            <a:ext cx="10515600" cy="4497161"/>
          </a:xfrm>
        </p:spPr>
        <p:txBody>
          <a:bodyPr>
            <a:normAutofit fontScale="70000" lnSpcReduction="20000"/>
          </a:bodyPr>
          <a:lstStyle/>
          <a:p>
            <a:r>
              <a:rPr lang="en-US" sz="3000" dirty="0"/>
              <a:t>Help identifying agency priorities, exploring your work’s potential relevance, and communicating its value</a:t>
            </a:r>
          </a:p>
          <a:p>
            <a:endParaRPr lang="en-US" sz="3000" dirty="0"/>
          </a:p>
          <a:p>
            <a:r>
              <a:rPr lang="en-US" sz="3000" dirty="0"/>
              <a:t>Team building &amp; ideation</a:t>
            </a:r>
          </a:p>
          <a:p>
            <a:endParaRPr lang="en-US" sz="3000" dirty="0"/>
          </a:p>
          <a:p>
            <a:r>
              <a:rPr lang="en-US" sz="3000" dirty="0"/>
              <a:t>Proposal development support</a:t>
            </a:r>
          </a:p>
          <a:p>
            <a:pPr lvl="1"/>
            <a:r>
              <a:rPr lang="en-US" sz="2600" dirty="0"/>
              <a:t>Project management support of the proposal development process</a:t>
            </a:r>
          </a:p>
          <a:p>
            <a:pPr lvl="1"/>
            <a:r>
              <a:rPr lang="en-US" sz="2600" dirty="0"/>
              <a:t>Red Team review &amp; coordination</a:t>
            </a:r>
          </a:p>
          <a:p>
            <a:pPr lvl="1"/>
            <a:r>
              <a:rPr lang="en-US" sz="2600" dirty="0"/>
              <a:t>Technical editing</a:t>
            </a:r>
          </a:p>
          <a:p>
            <a:endParaRPr lang="en-US" sz="3000" dirty="0"/>
          </a:p>
          <a:p>
            <a:r>
              <a:rPr lang="en-US" sz="3000" dirty="0"/>
              <a:t>DOD-specific support </a:t>
            </a:r>
          </a:p>
          <a:p>
            <a:pPr lvl="1"/>
            <a:r>
              <a:rPr lang="en-US" sz="2600" dirty="0"/>
              <a:t>DOD Funding Virtual Office Hours: 12-1pm, 4</a:t>
            </a:r>
            <a:r>
              <a:rPr lang="en-US" sz="2600" baseline="30000" dirty="0"/>
              <a:t>th</a:t>
            </a:r>
            <a:r>
              <a:rPr lang="en-US" sz="2600" dirty="0"/>
              <a:t> Wednesday monthly</a:t>
            </a:r>
          </a:p>
          <a:p>
            <a:pPr lvl="1"/>
            <a:r>
              <a:rPr lang="en-US" sz="2600" dirty="0"/>
              <a:t>DOD funding agencies information on website: </a:t>
            </a:r>
            <a:r>
              <a:rPr lang="en-US" sz="2600" dirty="0">
                <a:hlinkClick r:id="rId2"/>
              </a:rPr>
              <a:t>https://research.washu.edu/funding/federal-funding/</a:t>
            </a:r>
            <a:r>
              <a:rPr lang="en-US" sz="2600" dirty="0"/>
              <a:t> </a:t>
            </a:r>
          </a:p>
          <a:p>
            <a:pPr lvl="1"/>
            <a:r>
              <a:rPr lang="en-US" sz="2600" dirty="0"/>
              <a:t>Links to prior webinars: </a:t>
            </a:r>
            <a:r>
              <a:rPr lang="en-US" sz="2600" dirty="0">
                <a:hlinkClick r:id="rId3"/>
              </a:rPr>
              <a:t>https://research.washu.edu/offices/research-development/federal-agency-information/#FA</a:t>
            </a:r>
            <a:r>
              <a:rPr lang="en-US" sz="2600" dirty="0"/>
              <a:t>  </a:t>
            </a:r>
          </a:p>
          <a:p>
            <a:pPr marL="457200" lvl="1" indent="0">
              <a:buNone/>
            </a:pPr>
            <a:endParaRPr lang="en-US" sz="3000" dirty="0"/>
          </a:p>
          <a:p>
            <a:pPr marL="0" indent="0">
              <a:buNone/>
            </a:pPr>
            <a:endParaRPr lang="en-US" dirty="0"/>
          </a:p>
          <a:p>
            <a:endParaRPr lang="en-US" dirty="0"/>
          </a:p>
        </p:txBody>
      </p:sp>
    </p:spTree>
    <p:extLst>
      <p:ext uri="{BB962C8B-B14F-4D97-AF65-F5344CB8AC3E}">
        <p14:creationId xmlns:p14="http://schemas.microsoft.com/office/powerpoint/2010/main" val="216317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72CD3-3051-CFE7-35A8-9B2E31F33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70722-3A6A-B866-4878-A91E0AD11272}"/>
              </a:ext>
            </a:extLst>
          </p:cNvPr>
          <p:cNvSpPr>
            <a:spLocks noGrp="1"/>
          </p:cNvSpPr>
          <p:nvPr>
            <p:ph type="title"/>
          </p:nvPr>
        </p:nvSpPr>
        <p:spPr/>
        <p:txBody>
          <a:bodyPr/>
          <a:lstStyle/>
          <a:p>
            <a:r>
              <a:rPr lang="en-US" dirty="0"/>
              <a:t>CDMRP Funding Panel </a:t>
            </a:r>
          </a:p>
        </p:txBody>
      </p:sp>
      <p:sp>
        <p:nvSpPr>
          <p:cNvPr id="3" name="Content Placeholder 2">
            <a:extLst>
              <a:ext uri="{FF2B5EF4-FFF2-40B4-BE49-F238E27FC236}">
                <a16:creationId xmlns:a16="http://schemas.microsoft.com/office/drawing/2014/main" id="{80E4562A-D6F1-B0B6-FA82-9A08403D44DA}"/>
              </a:ext>
            </a:extLst>
          </p:cNvPr>
          <p:cNvSpPr>
            <a:spLocks noGrp="1"/>
          </p:cNvSpPr>
          <p:nvPr>
            <p:ph idx="1"/>
          </p:nvPr>
        </p:nvSpPr>
        <p:spPr>
          <a:xfrm>
            <a:off x="751114" y="1055913"/>
            <a:ext cx="10602686" cy="5121049"/>
          </a:xfrm>
        </p:spPr>
        <p:txBody>
          <a:bodyPr>
            <a:normAutofit/>
          </a:bodyPr>
          <a:lstStyle/>
          <a:p>
            <a:pPr marL="0" indent="0">
              <a:lnSpc>
                <a:spcPct val="110000"/>
              </a:lnSpc>
              <a:buNone/>
            </a:pPr>
            <a:endParaRPr lang="en-US" b="1" dirty="0"/>
          </a:p>
          <a:p>
            <a:pPr marL="0" indent="0">
              <a:lnSpc>
                <a:spcPct val="110000"/>
              </a:lnSpc>
              <a:buNone/>
            </a:pPr>
            <a:endParaRPr lang="en-US" b="1" dirty="0"/>
          </a:p>
          <a:p>
            <a:pPr marL="0" indent="0">
              <a:lnSpc>
                <a:spcPct val="110000"/>
              </a:lnSpc>
              <a:buNone/>
            </a:pPr>
            <a:r>
              <a:rPr lang="en-US" b="1" dirty="0"/>
              <a:t>Bettina Drake</a:t>
            </a:r>
          </a:p>
          <a:p>
            <a:pPr marL="0" indent="0">
              <a:lnSpc>
                <a:spcPct val="110000"/>
              </a:lnSpc>
              <a:buNone/>
            </a:pPr>
            <a:r>
              <a:rPr lang="en-US" dirty="0"/>
              <a:t>Professor of Surgery, Division of Public Health Sciences, School of Medicine </a:t>
            </a:r>
          </a:p>
          <a:p>
            <a:pPr marL="0" indent="0">
              <a:lnSpc>
                <a:spcPct val="110000"/>
              </a:lnSpc>
              <a:buNone/>
            </a:pPr>
            <a:endParaRPr lang="en-US" b="1" dirty="0"/>
          </a:p>
          <a:p>
            <a:pPr marL="0" indent="0">
              <a:lnSpc>
                <a:spcPct val="110000"/>
              </a:lnSpc>
              <a:buNone/>
            </a:pPr>
            <a:r>
              <a:rPr lang="en-US" b="1" dirty="0"/>
              <a:t>Matthew Wood</a:t>
            </a:r>
          </a:p>
          <a:p>
            <a:pPr marL="0" indent="0">
              <a:lnSpc>
                <a:spcPct val="110000"/>
              </a:lnSpc>
              <a:buNone/>
            </a:pPr>
            <a:r>
              <a:rPr lang="en-US" dirty="0"/>
              <a:t>Associate Professor of Surgery, Division of Plastic and Reconstructive Surgery, School of Medicine </a:t>
            </a:r>
          </a:p>
          <a:p>
            <a:pPr marL="0" indent="0">
              <a:buNone/>
            </a:pPr>
            <a:endParaRPr lang="en-US" dirty="0"/>
          </a:p>
        </p:txBody>
      </p:sp>
    </p:spTree>
    <p:extLst>
      <p:ext uri="{BB962C8B-B14F-4D97-AF65-F5344CB8AC3E}">
        <p14:creationId xmlns:p14="http://schemas.microsoft.com/office/powerpoint/2010/main" val="254637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F1D35B-BC2C-4ADD-B016-777CAC3B8E78}"/>
              </a:ext>
            </a:extLst>
          </p:cNvPr>
          <p:cNvSpPr>
            <a:spLocks noGrp="1"/>
          </p:cNvSpPr>
          <p:nvPr>
            <p:ph type="sldNum" sz="quarter" idx="4294967295"/>
          </p:nvPr>
        </p:nvSpPr>
        <p:spPr>
          <a:xfrm>
            <a:off x="9440172" y="6314762"/>
            <a:ext cx="2751829" cy="249916"/>
          </a:xfrm>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2</a:t>
            </a:fld>
            <a:endParaRPr lang="en-US"/>
          </a:p>
        </p:txBody>
      </p:sp>
      <p:pic>
        <p:nvPicPr>
          <p:cNvPr id="11" name="Picture 10">
            <a:extLst>
              <a:ext uri="{FF2B5EF4-FFF2-40B4-BE49-F238E27FC236}">
                <a16:creationId xmlns:a16="http://schemas.microsoft.com/office/drawing/2014/main" id="{A8780215-AC21-44F6-B910-7ADEB67A56C4}"/>
              </a:ext>
            </a:extLst>
          </p:cNvPr>
          <p:cNvPicPr>
            <a:picLocks noChangeAspect="1"/>
          </p:cNvPicPr>
          <p:nvPr/>
        </p:nvPicPr>
        <p:blipFill>
          <a:blip r:embed="rId3"/>
          <a:stretch>
            <a:fillRect/>
          </a:stretch>
        </p:blipFill>
        <p:spPr>
          <a:xfrm>
            <a:off x="2590627" y="718709"/>
            <a:ext cx="7010747" cy="5258060"/>
          </a:xfrm>
          <a:prstGeom prst="rect">
            <a:avLst/>
          </a:prstGeom>
        </p:spPr>
      </p:pic>
    </p:spTree>
    <p:extLst>
      <p:ext uri="{BB962C8B-B14F-4D97-AF65-F5344CB8AC3E}">
        <p14:creationId xmlns:p14="http://schemas.microsoft.com/office/powerpoint/2010/main" val="266944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F580B-3CAE-BCF0-166F-E613934ED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E61F9-801E-49F3-FFBF-0EA6A729545A}"/>
              </a:ext>
            </a:extLst>
          </p:cNvPr>
          <p:cNvSpPr>
            <a:spLocks noGrp="1"/>
          </p:cNvSpPr>
          <p:nvPr>
            <p:ph type="title"/>
          </p:nvPr>
        </p:nvSpPr>
        <p:spPr>
          <a:xfrm>
            <a:off x="794657" y="2290874"/>
            <a:ext cx="10515600" cy="1325563"/>
          </a:xfrm>
        </p:spPr>
        <p:txBody>
          <a:bodyPr/>
          <a:lstStyle/>
          <a:p>
            <a:pPr algn="ctr"/>
            <a:r>
              <a:rPr lang="en-US" dirty="0"/>
              <a:t>Q&amp;A</a:t>
            </a:r>
          </a:p>
        </p:txBody>
      </p:sp>
      <p:sp>
        <p:nvSpPr>
          <p:cNvPr id="3" name="Content Placeholder 2">
            <a:extLst>
              <a:ext uri="{FF2B5EF4-FFF2-40B4-BE49-F238E27FC236}">
                <a16:creationId xmlns:a16="http://schemas.microsoft.com/office/drawing/2014/main" id="{F18F173B-4214-6429-8AAF-4ABCE892134E}"/>
              </a:ext>
            </a:extLst>
          </p:cNvPr>
          <p:cNvSpPr>
            <a:spLocks noGrp="1"/>
          </p:cNvSpPr>
          <p:nvPr>
            <p:ph idx="1"/>
          </p:nvPr>
        </p:nvSpPr>
        <p:spPr>
          <a:xfrm>
            <a:off x="751114" y="1055913"/>
            <a:ext cx="10602686" cy="5121049"/>
          </a:xfrm>
        </p:spPr>
        <p:txBody>
          <a:bodyPr>
            <a:normAutofit/>
          </a:bodyPr>
          <a:lstStyle/>
          <a:p>
            <a:pPr marL="0" indent="0">
              <a:lnSpc>
                <a:spcPct val="110000"/>
              </a:lnSpc>
              <a:buNone/>
            </a:pPr>
            <a:endParaRPr lang="en-US" b="1" dirty="0"/>
          </a:p>
          <a:p>
            <a:pPr marL="0" indent="0">
              <a:lnSpc>
                <a:spcPct val="110000"/>
              </a:lnSpc>
              <a:buNone/>
            </a:pPr>
            <a:endParaRPr lang="en-US" b="1" dirty="0"/>
          </a:p>
          <a:p>
            <a:pPr marL="0" indent="0">
              <a:buNone/>
            </a:pPr>
            <a:endParaRPr lang="en-US" dirty="0"/>
          </a:p>
        </p:txBody>
      </p:sp>
    </p:spTree>
    <p:extLst>
      <p:ext uri="{BB962C8B-B14F-4D97-AF65-F5344CB8AC3E}">
        <p14:creationId xmlns:p14="http://schemas.microsoft.com/office/powerpoint/2010/main" val="165790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1A7B-2356-659C-4159-90A5E5311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DB094-8286-EF2C-D95D-37F1A043852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0023B52-F7FB-7DC5-1164-EF5DE0E7E5CF}"/>
              </a:ext>
            </a:extLst>
          </p:cNvPr>
          <p:cNvSpPr>
            <a:spLocks noGrp="1"/>
          </p:cNvSpPr>
          <p:nvPr>
            <p:ph type="body" idx="1"/>
          </p:nvPr>
        </p:nvSpPr>
        <p:spPr>
          <a:xfrm>
            <a:off x="831850" y="2678906"/>
            <a:ext cx="10515600" cy="1500187"/>
          </a:xfrm>
        </p:spPr>
        <p:txBody>
          <a:bodyPr/>
          <a:lstStyle/>
          <a:p>
            <a:r>
              <a:rPr lang="en-US" b="1" dirty="0"/>
              <a:t>Research Development Office</a:t>
            </a:r>
          </a:p>
          <a:p>
            <a:r>
              <a:rPr lang="en-US" dirty="0">
                <a:hlinkClick r:id="rId3">
                  <a:extLst>
                    <a:ext uri="{A12FA001-AC4F-418D-AE19-62706E023703}">
                      <ahyp:hlinkClr xmlns:ahyp="http://schemas.microsoft.com/office/drawing/2018/hyperlinkcolor" val="tx"/>
                    </a:ext>
                  </a:extLst>
                </a:hlinkClick>
              </a:rPr>
              <a:t>https://research.washu.edu/offices/research-development/</a:t>
            </a:r>
            <a:endParaRPr lang="en-US" dirty="0"/>
          </a:p>
          <a:p>
            <a:r>
              <a:rPr lang="en-US" dirty="0">
                <a:hlinkClick r:id="rId4">
                  <a:extLst>
                    <a:ext uri="{A12FA001-AC4F-418D-AE19-62706E023703}">
                      <ahyp:hlinkClr xmlns:ahyp="http://schemas.microsoft.com/office/drawing/2018/hyperlinkcolor" val="tx"/>
                    </a:ext>
                  </a:extLst>
                </a:hlinkClick>
              </a:rPr>
              <a:t>researchdevelopment@wustl.edu</a:t>
            </a:r>
            <a:r>
              <a:rPr lang="en-US" dirty="0"/>
              <a:t> </a:t>
            </a:r>
          </a:p>
        </p:txBody>
      </p:sp>
    </p:spTree>
    <p:extLst>
      <p:ext uri="{BB962C8B-B14F-4D97-AF65-F5344CB8AC3E}">
        <p14:creationId xmlns:p14="http://schemas.microsoft.com/office/powerpoint/2010/main" val="406160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D527-C0B4-0BC9-CC2F-E2CBAE0F3147}"/>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t>An interesting year for CDMRP…</a:t>
            </a:r>
          </a:p>
        </p:txBody>
      </p:sp>
      <p:sp>
        <p:nvSpPr>
          <p:cNvPr id="3" name="Footer Placeholder 2">
            <a:extLst>
              <a:ext uri="{FF2B5EF4-FFF2-40B4-BE49-F238E27FC236}">
                <a16:creationId xmlns:a16="http://schemas.microsoft.com/office/drawing/2014/main" id="{9F827A3B-B0BE-6C87-9118-3415A90CC8DF}"/>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E46BB0B0-6E2D-56EF-FBF2-748137060749}"/>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3</a:t>
            </a:fld>
            <a:endParaRPr lang="en-US"/>
          </a:p>
        </p:txBody>
      </p:sp>
      <p:sp>
        <p:nvSpPr>
          <p:cNvPr id="5" name="Text Placeholder 4">
            <a:extLst>
              <a:ext uri="{FF2B5EF4-FFF2-40B4-BE49-F238E27FC236}">
                <a16:creationId xmlns:a16="http://schemas.microsoft.com/office/drawing/2014/main" id="{0BD14237-9C6B-ED54-6BB1-0E56FC2D72A3}"/>
              </a:ext>
            </a:extLst>
          </p:cNvPr>
          <p:cNvSpPr>
            <a:spLocks noGrp="1"/>
          </p:cNvSpPr>
          <p:nvPr>
            <p:ph type="body" idx="1"/>
          </p:nvPr>
        </p:nvSpPr>
        <p:spPr>
          <a:xfrm>
            <a:off x="701420" y="1374447"/>
            <a:ext cx="11255046" cy="812155"/>
          </a:xfrm>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endParaRPr lang="en-US" dirty="0"/>
          </a:p>
          <a:p>
            <a:r>
              <a:rPr lang="en-US" dirty="0"/>
              <a:t>Under the FY 2025 CR, CDMRP received a significant cut (57%) from $1.5 billion in FY 2024 to $650 million </a:t>
            </a:r>
          </a:p>
        </p:txBody>
      </p:sp>
      <p:sp>
        <p:nvSpPr>
          <p:cNvPr id="6" name="Content Placeholder 5">
            <a:extLst>
              <a:ext uri="{FF2B5EF4-FFF2-40B4-BE49-F238E27FC236}">
                <a16:creationId xmlns:a16="http://schemas.microsoft.com/office/drawing/2014/main" id="{62F85D9A-EB49-DB9A-5266-61020E433A6C}"/>
              </a:ext>
            </a:extLst>
          </p:cNvPr>
          <p:cNvSpPr>
            <a:spLocks noGrp="1"/>
          </p:cNvSpPr>
          <p:nvPr>
            <p:ph sz="half" idx="2"/>
          </p:nvPr>
        </p:nvSpPr>
        <p:spPr>
          <a:xfrm>
            <a:off x="701421" y="2413991"/>
            <a:ext cx="10652380" cy="3632010"/>
          </a:xfrm>
        </p:spPr>
        <p:txBody>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t>Due to the significant funding reduction, CDMRP was directed by Congress to only run </a:t>
            </a:r>
            <a:r>
              <a:rPr lang="en-US" b="1" dirty="0"/>
              <a:t>12 of its 35 programs </a:t>
            </a:r>
            <a:r>
              <a:rPr lang="en-US" dirty="0"/>
              <a:t>for FY 2025</a:t>
            </a:r>
          </a:p>
          <a:p>
            <a:pPr lvl="1"/>
            <a:r>
              <a:rPr lang="en-US" dirty="0"/>
              <a:t>More information here: </a:t>
            </a:r>
            <a:r>
              <a:rPr lang="en-US" dirty="0">
                <a:hlinkClick r:id="rId3"/>
              </a:rPr>
              <a:t>https://cdmrp.health.mil/pubs/press/2025/FY25_Appropriations.aspx</a:t>
            </a:r>
            <a:r>
              <a:rPr lang="en-US" dirty="0"/>
              <a:t> </a:t>
            </a:r>
          </a:p>
          <a:p>
            <a:r>
              <a:rPr lang="en-US" dirty="0"/>
              <a:t>The CDMRP topics were dictated by the FY 2025 Continuing Resolution passed in March</a:t>
            </a:r>
          </a:p>
          <a:p>
            <a:r>
              <a:rPr lang="en-US" dirty="0"/>
              <a:t>CDMRP is currently releasing </a:t>
            </a:r>
            <a:r>
              <a:rPr lang="en-US" b="1" dirty="0"/>
              <a:t>pre-announcements</a:t>
            </a:r>
            <a:r>
              <a:rPr lang="en-US" dirty="0"/>
              <a:t> – preview types of awards and funding size</a:t>
            </a:r>
          </a:p>
          <a:p>
            <a:r>
              <a:rPr lang="en-US" dirty="0"/>
              <a:t>Magic date: </a:t>
            </a:r>
            <a:r>
              <a:rPr lang="en-US" b="1" dirty="0"/>
              <a:t>April 28 </a:t>
            </a:r>
            <a:r>
              <a:rPr lang="en-US" dirty="0"/>
              <a:t>– expect to see funding opportunities after this date!</a:t>
            </a:r>
          </a:p>
          <a:p>
            <a:r>
              <a:rPr lang="en-US" dirty="0"/>
              <a:t>Likely to be even more competitive process this year</a:t>
            </a:r>
          </a:p>
          <a:p>
            <a:pPr lvl="1"/>
            <a:r>
              <a:rPr lang="en-US" dirty="0"/>
              <a:t>Less funding across programs</a:t>
            </a:r>
          </a:p>
          <a:p>
            <a:pPr lvl="1"/>
            <a:r>
              <a:rPr lang="en-US" dirty="0"/>
              <a:t>More applications given disruptions at HHS</a:t>
            </a:r>
          </a:p>
          <a:p>
            <a:pPr lvl="1"/>
            <a:r>
              <a:rPr lang="en-US" u="sng" dirty="0"/>
              <a:t>Highly competitive</a:t>
            </a:r>
            <a:r>
              <a:rPr lang="en-US" dirty="0"/>
              <a:t>: Success rates average around 15% (range of 10-30 percent)</a:t>
            </a:r>
          </a:p>
          <a:p>
            <a:pPr lvl="1"/>
            <a:endParaRPr lang="en-US" dirty="0"/>
          </a:p>
        </p:txBody>
      </p:sp>
    </p:spTree>
    <p:extLst>
      <p:ext uri="{BB962C8B-B14F-4D97-AF65-F5344CB8AC3E}">
        <p14:creationId xmlns:p14="http://schemas.microsoft.com/office/powerpoint/2010/main" val="33697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83D7-293E-4A57-AF5F-A0DEEC673C65}"/>
              </a:ext>
            </a:extLst>
          </p:cNvPr>
          <p:cNvSpPr>
            <a:spLocks noGrp="1"/>
          </p:cNvSpPr>
          <p:nvPr>
            <p:ph type="title"/>
          </p:nvPr>
        </p:nvSpPr>
        <p:spPr>
          <a:xfrm>
            <a:off x="769810" y="436590"/>
            <a:ext cx="10652381" cy="417948"/>
          </a:xfrm>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t>CDMRP 2025 Topics</a:t>
            </a:r>
          </a:p>
        </p:txBody>
      </p:sp>
      <p:sp>
        <p:nvSpPr>
          <p:cNvPr id="3" name="Footer Placeholder 2">
            <a:extLst>
              <a:ext uri="{FF2B5EF4-FFF2-40B4-BE49-F238E27FC236}">
                <a16:creationId xmlns:a16="http://schemas.microsoft.com/office/drawing/2014/main" id="{AB0536BD-71F7-4AF5-899A-60EE35112495}"/>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0E732A4A-E2F5-4827-AE4C-EF4FAA21D05E}"/>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4</a:t>
            </a:fld>
            <a:endParaRPr lang="en-US"/>
          </a:p>
        </p:txBody>
      </p:sp>
      <p:sp>
        <p:nvSpPr>
          <p:cNvPr id="7" name="Content Placeholder 2">
            <a:extLst>
              <a:ext uri="{FF2B5EF4-FFF2-40B4-BE49-F238E27FC236}">
                <a16:creationId xmlns:a16="http://schemas.microsoft.com/office/drawing/2014/main" id="{7887F888-C9D6-4140-8BD2-21F3B5E4685B}"/>
              </a:ext>
            </a:extLst>
          </p:cNvPr>
          <p:cNvSpPr>
            <a:spLocks noGrp="1"/>
          </p:cNvSpPr>
          <p:nvPr>
            <p:ph sz="half" idx="2"/>
          </p:nvPr>
        </p:nvSpPr>
        <p:spPr>
          <a:xfrm>
            <a:off x="559341" y="1263746"/>
            <a:ext cx="11044463" cy="4876738"/>
          </a:xfrm>
        </p:spPr>
        <p:txBody>
          <a:bodyPr numCol="2">
            <a:normAutofit fontScale="55000" lnSpcReduction="20000"/>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sz="2268" b="1" dirty="0">
                <a:solidFill>
                  <a:schemeClr val="tx1"/>
                </a:solidFill>
              </a:rPr>
              <a:t>Peer-Review Medical ($150m)</a:t>
            </a:r>
          </a:p>
          <a:p>
            <a:r>
              <a:rPr lang="en-US" sz="2268" dirty="0">
                <a:solidFill>
                  <a:schemeClr val="tx1"/>
                </a:solidFill>
              </a:rPr>
              <a:t>Traumatic Brain Injury and Psychological Health </a:t>
            </a:r>
          </a:p>
          <a:p>
            <a:r>
              <a:rPr lang="en-US" sz="2268" b="1" dirty="0">
                <a:solidFill>
                  <a:schemeClr val="tx1"/>
                </a:solidFill>
              </a:rPr>
              <a:t>Breast Cancer ($130m)</a:t>
            </a:r>
          </a:p>
          <a:p>
            <a:r>
              <a:rPr lang="en-US" sz="2268" b="1" dirty="0">
                <a:solidFill>
                  <a:schemeClr val="tx1"/>
                </a:solidFill>
              </a:rPr>
              <a:t>Peer-Review Cancer ($130m)</a:t>
            </a:r>
          </a:p>
          <a:p>
            <a:r>
              <a:rPr lang="en-US" sz="2268" b="1" dirty="0">
                <a:solidFill>
                  <a:schemeClr val="tx1"/>
                </a:solidFill>
              </a:rPr>
              <a:t>Prostate Cancer ($75m)</a:t>
            </a:r>
          </a:p>
          <a:p>
            <a:r>
              <a:rPr lang="en-US" sz="2268" dirty="0">
                <a:solidFill>
                  <a:schemeClr val="tx1"/>
                </a:solidFill>
              </a:rPr>
              <a:t>Kidney Cancer </a:t>
            </a:r>
          </a:p>
          <a:p>
            <a:r>
              <a:rPr lang="en-US" sz="2268" b="1" dirty="0">
                <a:solidFill>
                  <a:schemeClr val="tx1"/>
                </a:solidFill>
              </a:rPr>
              <a:t>Ovarian Cancer ($15m)</a:t>
            </a:r>
          </a:p>
          <a:p>
            <a:r>
              <a:rPr lang="en-US" sz="2268" b="1" dirty="0">
                <a:solidFill>
                  <a:schemeClr val="tx1"/>
                </a:solidFill>
              </a:rPr>
              <a:t>Amyotrophic Lateral Sclerosis ($40m)</a:t>
            </a:r>
          </a:p>
          <a:p>
            <a:r>
              <a:rPr lang="en-US" sz="2268" b="1" dirty="0">
                <a:solidFill>
                  <a:schemeClr val="tx1"/>
                </a:solidFill>
              </a:rPr>
              <a:t>Melanoma ($40m)</a:t>
            </a:r>
          </a:p>
          <a:p>
            <a:r>
              <a:rPr lang="en-US" sz="2268" dirty="0">
                <a:solidFill>
                  <a:schemeClr val="tx1"/>
                </a:solidFill>
              </a:rPr>
              <a:t>Spinal Cord </a:t>
            </a:r>
          </a:p>
          <a:p>
            <a:r>
              <a:rPr lang="en-US" sz="2268" b="1" dirty="0">
                <a:solidFill>
                  <a:schemeClr val="tx1"/>
                </a:solidFill>
              </a:rPr>
              <a:t>Toxic Exposures ($15m)</a:t>
            </a:r>
          </a:p>
          <a:p>
            <a:r>
              <a:rPr lang="en-US" sz="2268" dirty="0">
                <a:solidFill>
                  <a:schemeClr val="tx1"/>
                </a:solidFill>
              </a:rPr>
              <a:t>Peer-Review Orthopedic </a:t>
            </a:r>
          </a:p>
          <a:p>
            <a:r>
              <a:rPr lang="en-US" sz="2268" dirty="0">
                <a:solidFill>
                  <a:schemeClr val="tx1"/>
                </a:solidFill>
              </a:rPr>
              <a:t>Lung Cancer </a:t>
            </a:r>
          </a:p>
          <a:p>
            <a:r>
              <a:rPr lang="en-US" sz="2268" dirty="0">
                <a:solidFill>
                  <a:schemeClr val="tx1"/>
                </a:solidFill>
              </a:rPr>
              <a:t>Neurofibromatosis </a:t>
            </a:r>
          </a:p>
          <a:p>
            <a:r>
              <a:rPr lang="en-US" sz="2268" dirty="0">
                <a:solidFill>
                  <a:schemeClr val="tx1"/>
                </a:solidFill>
              </a:rPr>
              <a:t>Joint Warfighter Medical </a:t>
            </a:r>
          </a:p>
          <a:p>
            <a:r>
              <a:rPr lang="en-US" sz="2268" dirty="0">
                <a:solidFill>
                  <a:schemeClr val="tx1"/>
                </a:solidFill>
              </a:rPr>
              <a:t>Vision </a:t>
            </a:r>
          </a:p>
          <a:p>
            <a:r>
              <a:rPr lang="en-US" sz="2268" dirty="0">
                <a:solidFill>
                  <a:schemeClr val="tx1"/>
                </a:solidFill>
              </a:rPr>
              <a:t>Multiple Sclerosis </a:t>
            </a:r>
          </a:p>
          <a:p>
            <a:r>
              <a:rPr lang="en-US" sz="2268" b="1" dirty="0">
                <a:solidFill>
                  <a:schemeClr val="tx1"/>
                </a:solidFill>
              </a:rPr>
              <a:t>Rare Cancers Research ($17.5m)</a:t>
            </a:r>
          </a:p>
          <a:p>
            <a:r>
              <a:rPr lang="en-US" sz="2268" dirty="0">
                <a:solidFill>
                  <a:schemeClr val="tx1"/>
                </a:solidFill>
              </a:rPr>
              <a:t>Parkinson’s</a:t>
            </a:r>
          </a:p>
          <a:p>
            <a:r>
              <a:rPr lang="en-US" sz="2268" dirty="0">
                <a:solidFill>
                  <a:schemeClr val="tx1"/>
                </a:solidFill>
              </a:rPr>
              <a:t>Pancreatic Cancer</a:t>
            </a:r>
          </a:p>
          <a:p>
            <a:r>
              <a:rPr lang="en-US" sz="2268" b="1" dirty="0">
                <a:solidFill>
                  <a:schemeClr val="tx1"/>
                </a:solidFill>
              </a:rPr>
              <a:t>Alzheimer’s Disease ($15m)</a:t>
            </a:r>
          </a:p>
          <a:p>
            <a:r>
              <a:rPr lang="en-US" sz="2268" dirty="0">
                <a:solidFill>
                  <a:schemeClr val="tx1"/>
                </a:solidFill>
              </a:rPr>
              <a:t>Autism </a:t>
            </a:r>
          </a:p>
          <a:p>
            <a:r>
              <a:rPr lang="en-US" sz="2268" dirty="0">
                <a:solidFill>
                  <a:schemeClr val="tx1"/>
                </a:solidFill>
              </a:rPr>
              <a:t>Epilepsy </a:t>
            </a:r>
          </a:p>
          <a:p>
            <a:r>
              <a:rPr lang="en-US" sz="2268" dirty="0">
                <a:solidFill>
                  <a:schemeClr val="tx1"/>
                </a:solidFill>
              </a:rPr>
              <a:t>Reconstructive Transplant </a:t>
            </a:r>
          </a:p>
          <a:p>
            <a:r>
              <a:rPr lang="en-US" sz="2268" dirty="0">
                <a:solidFill>
                  <a:schemeClr val="tx1"/>
                </a:solidFill>
              </a:rPr>
              <a:t>Arthritis </a:t>
            </a:r>
          </a:p>
          <a:p>
            <a:r>
              <a:rPr lang="en-US" sz="2268" dirty="0">
                <a:solidFill>
                  <a:schemeClr val="tx1"/>
                </a:solidFill>
              </a:rPr>
              <a:t>Glioblastoma </a:t>
            </a:r>
          </a:p>
          <a:p>
            <a:r>
              <a:rPr lang="en-US" sz="2268" dirty="0">
                <a:solidFill>
                  <a:schemeClr val="tx1"/>
                </a:solidFill>
              </a:rPr>
              <a:t>Lupus </a:t>
            </a:r>
          </a:p>
          <a:p>
            <a:r>
              <a:rPr lang="en-US" sz="2268" b="1" dirty="0">
                <a:solidFill>
                  <a:schemeClr val="tx1"/>
                </a:solidFill>
              </a:rPr>
              <a:t>Duchenne Muscular Dystrophy ($12.5m)</a:t>
            </a:r>
          </a:p>
          <a:p>
            <a:r>
              <a:rPr lang="en-US" sz="2268" b="1" dirty="0">
                <a:solidFill>
                  <a:schemeClr val="tx1"/>
                </a:solidFill>
              </a:rPr>
              <a:t>Military Burn ($10m)</a:t>
            </a:r>
          </a:p>
          <a:p>
            <a:r>
              <a:rPr lang="en-US" sz="2268" dirty="0">
                <a:solidFill>
                  <a:schemeClr val="tx1"/>
                </a:solidFill>
              </a:rPr>
              <a:t>Tuberous Sclerosis </a:t>
            </a:r>
          </a:p>
          <a:p>
            <a:r>
              <a:rPr lang="en-US" sz="2268" dirty="0">
                <a:solidFill>
                  <a:schemeClr val="tx1"/>
                </a:solidFill>
              </a:rPr>
              <a:t>Bone Marrow Failure </a:t>
            </a:r>
          </a:p>
          <a:p>
            <a:r>
              <a:rPr lang="en-US" sz="2268" dirty="0">
                <a:solidFill>
                  <a:schemeClr val="tx1"/>
                </a:solidFill>
              </a:rPr>
              <a:t>Tickborne Disease </a:t>
            </a:r>
          </a:p>
          <a:p>
            <a:r>
              <a:rPr lang="en-US" sz="2268" dirty="0">
                <a:solidFill>
                  <a:schemeClr val="tx1"/>
                </a:solidFill>
              </a:rPr>
              <a:t>Hearing Restoration </a:t>
            </a:r>
          </a:p>
          <a:p>
            <a:r>
              <a:rPr lang="en-US" sz="2268" dirty="0">
                <a:solidFill>
                  <a:schemeClr val="tx1"/>
                </a:solidFill>
              </a:rPr>
              <a:t>Combat Readiness Medical </a:t>
            </a:r>
          </a:p>
          <a:p>
            <a:r>
              <a:rPr lang="en-US" sz="2268" dirty="0">
                <a:solidFill>
                  <a:schemeClr val="tx1"/>
                </a:solidFill>
              </a:rPr>
              <a:t>Alcohol and Substance Use Disorders</a:t>
            </a:r>
          </a:p>
        </p:txBody>
      </p:sp>
      <p:sp>
        <p:nvSpPr>
          <p:cNvPr id="8" name="Rectangle 7">
            <a:extLst>
              <a:ext uri="{FF2B5EF4-FFF2-40B4-BE49-F238E27FC236}">
                <a16:creationId xmlns:a16="http://schemas.microsoft.com/office/drawing/2014/main" id="{8A7B2B50-64DB-4299-85F6-F37641F71DEA}"/>
              </a:ext>
            </a:extLst>
          </p:cNvPr>
          <p:cNvSpPr/>
          <p:nvPr/>
        </p:nvSpPr>
        <p:spPr>
          <a:xfrm>
            <a:off x="1371406" y="6267577"/>
            <a:ext cx="9170418" cy="274370"/>
          </a:xfrm>
          <a:prstGeom prst="rect">
            <a:avLst/>
          </a:prstGeom>
        </p:spPr>
        <p:txBody>
          <a:bodyPr wrap="square">
            <a:sp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algn="ctr" defTabSz="406902">
              <a:defRPr/>
            </a:pPr>
            <a:r>
              <a:rPr lang="en-US" sz="1183" b="1" kern="0">
                <a:latin typeface="Lato Regular"/>
                <a:sym typeface="Helvetica Light"/>
              </a:rPr>
              <a:t>Note: Bolded programs running in FY 2025</a:t>
            </a:r>
          </a:p>
        </p:txBody>
      </p:sp>
    </p:spTree>
    <p:extLst>
      <p:ext uri="{BB962C8B-B14F-4D97-AF65-F5344CB8AC3E}">
        <p14:creationId xmlns:p14="http://schemas.microsoft.com/office/powerpoint/2010/main" val="67687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5FE9-34B5-48C7-89DF-026879669720}"/>
              </a:ext>
            </a:extLst>
          </p:cNvPr>
          <p:cNvSpPr>
            <a:spLocks noGrp="1"/>
          </p:cNvSpPr>
          <p:nvPr>
            <p:ph type="title"/>
          </p:nvPr>
        </p:nvSpPr>
        <p:spPr/>
        <p:txBody>
          <a:bodyPr>
            <a:no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sz="2435" b="1" dirty="0"/>
              <a:t>Peer Reviewed Medical Research Program FY 2025 Topics</a:t>
            </a:r>
            <a:endParaRPr lang="en-US" sz="2435" dirty="0"/>
          </a:p>
        </p:txBody>
      </p:sp>
      <p:sp>
        <p:nvSpPr>
          <p:cNvPr id="3" name="Footer Placeholder 2">
            <a:extLst>
              <a:ext uri="{FF2B5EF4-FFF2-40B4-BE49-F238E27FC236}">
                <a16:creationId xmlns:a16="http://schemas.microsoft.com/office/drawing/2014/main" id="{E8A73FB8-8CE5-4439-8ABC-8847F5DA1E26}"/>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80FD3289-ED51-4752-B4A9-0808AB2CF628}"/>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5</a:t>
            </a:fld>
            <a:endParaRPr lang="en-US"/>
          </a:p>
        </p:txBody>
      </p:sp>
      <p:sp>
        <p:nvSpPr>
          <p:cNvPr id="6" name="Content Placeholder 5">
            <a:extLst>
              <a:ext uri="{FF2B5EF4-FFF2-40B4-BE49-F238E27FC236}">
                <a16:creationId xmlns:a16="http://schemas.microsoft.com/office/drawing/2014/main" id="{FFC0576F-9485-4857-859A-6606AADF8FB1}"/>
              </a:ext>
            </a:extLst>
          </p:cNvPr>
          <p:cNvSpPr>
            <a:spLocks noGrp="1"/>
          </p:cNvSpPr>
          <p:nvPr>
            <p:ph sz="half" idx="2"/>
          </p:nvPr>
        </p:nvSpPr>
        <p:spPr>
          <a:xfrm>
            <a:off x="498162" y="1150130"/>
            <a:ext cx="11038210" cy="5034054"/>
          </a:xfrm>
        </p:spPr>
        <p:txBody>
          <a:bodyPr numCol="3">
            <a:normAutofit lnSpcReduction="10000"/>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dirty="0">
                <a:solidFill>
                  <a:schemeClr val="tx1"/>
                </a:solidFill>
              </a:rPr>
              <a:t>Accelerated Aging Processes</a:t>
            </a:r>
          </a:p>
          <a:p>
            <a:r>
              <a:rPr lang="en-US" dirty="0">
                <a:solidFill>
                  <a:schemeClr val="tx1"/>
                </a:solidFill>
              </a:rPr>
              <a:t>Celiac Disease</a:t>
            </a:r>
          </a:p>
          <a:p>
            <a:r>
              <a:rPr lang="en-US" dirty="0">
                <a:solidFill>
                  <a:schemeClr val="tx1"/>
                </a:solidFill>
              </a:rPr>
              <a:t>Computational Biology for Precision Health</a:t>
            </a:r>
          </a:p>
          <a:p>
            <a:r>
              <a:rPr lang="en-US" dirty="0">
                <a:solidFill>
                  <a:schemeClr val="tx1"/>
                </a:solidFill>
              </a:rPr>
              <a:t>Congenital Cytomegalovirus</a:t>
            </a:r>
          </a:p>
          <a:p>
            <a:r>
              <a:rPr lang="en-US" dirty="0">
                <a:solidFill>
                  <a:schemeClr val="tx1"/>
                </a:solidFill>
              </a:rPr>
              <a:t>Congenital Heart Disease</a:t>
            </a:r>
          </a:p>
          <a:p>
            <a:r>
              <a:rPr lang="en-US" dirty="0">
                <a:solidFill>
                  <a:schemeClr val="tx1"/>
                </a:solidFill>
              </a:rPr>
              <a:t>Dystonia</a:t>
            </a:r>
          </a:p>
          <a:p>
            <a:r>
              <a:rPr lang="en-US" dirty="0">
                <a:solidFill>
                  <a:schemeClr val="tx1"/>
                </a:solidFill>
              </a:rPr>
              <a:t>Eating Disorders</a:t>
            </a:r>
          </a:p>
          <a:p>
            <a:r>
              <a:rPr lang="en-US" dirty="0">
                <a:solidFill>
                  <a:schemeClr val="tx1"/>
                </a:solidFill>
              </a:rPr>
              <a:t>Ehlers-Danlos Syndrome</a:t>
            </a:r>
          </a:p>
          <a:p>
            <a:r>
              <a:rPr lang="en-US" dirty="0">
                <a:solidFill>
                  <a:schemeClr val="tx1"/>
                </a:solidFill>
              </a:rPr>
              <a:t>Epidermolysis Bullosa</a:t>
            </a:r>
          </a:p>
          <a:p>
            <a:r>
              <a:rPr lang="en-US" dirty="0">
                <a:solidFill>
                  <a:schemeClr val="tx1"/>
                </a:solidFill>
              </a:rPr>
              <a:t>Far-UVC Germicidal Light</a:t>
            </a:r>
          </a:p>
          <a:p>
            <a:r>
              <a:rPr lang="en-US" dirty="0">
                <a:solidFill>
                  <a:schemeClr val="tx1"/>
                </a:solidFill>
              </a:rPr>
              <a:t>Fibrous Dysplasia/McCune-Albright Syndrome</a:t>
            </a:r>
          </a:p>
          <a:p>
            <a:r>
              <a:rPr lang="en-US" dirty="0">
                <a:solidFill>
                  <a:schemeClr val="tx1"/>
                </a:solidFill>
              </a:rPr>
              <a:t>Focal Segmental Glomerulosclerosis</a:t>
            </a:r>
          </a:p>
          <a:p>
            <a:r>
              <a:rPr lang="en-US" dirty="0">
                <a:solidFill>
                  <a:schemeClr val="tx1"/>
                </a:solidFill>
              </a:rPr>
              <a:t>Food Allergies</a:t>
            </a:r>
          </a:p>
          <a:p>
            <a:r>
              <a:rPr lang="en-US" dirty="0">
                <a:solidFill>
                  <a:schemeClr val="tx1"/>
                </a:solidFill>
              </a:rPr>
              <a:t>Fragile X</a:t>
            </a:r>
          </a:p>
          <a:p>
            <a:r>
              <a:rPr lang="en-US" dirty="0">
                <a:solidFill>
                  <a:schemeClr val="tx1"/>
                </a:solidFill>
              </a:rPr>
              <a:t>Frontotemporal Degeneration</a:t>
            </a:r>
          </a:p>
          <a:p>
            <a:r>
              <a:rPr lang="en-US" dirty="0">
                <a:solidFill>
                  <a:schemeClr val="tx1"/>
                </a:solidFill>
              </a:rPr>
              <a:t>Guillain-Barre Syndrome</a:t>
            </a:r>
          </a:p>
          <a:p>
            <a:r>
              <a:rPr lang="en-US" dirty="0">
                <a:solidFill>
                  <a:schemeClr val="tx1"/>
                </a:solidFill>
              </a:rPr>
              <a:t>Hemorrhage Control</a:t>
            </a:r>
          </a:p>
          <a:p>
            <a:r>
              <a:rPr lang="en-US" dirty="0">
                <a:solidFill>
                  <a:schemeClr val="tx1"/>
                </a:solidFill>
              </a:rPr>
              <a:t>Hepatitis B</a:t>
            </a:r>
          </a:p>
          <a:p>
            <a:r>
              <a:rPr lang="en-US" dirty="0">
                <a:solidFill>
                  <a:schemeClr val="tx1"/>
                </a:solidFill>
              </a:rPr>
              <a:t>Hereditary Ataxia</a:t>
            </a:r>
          </a:p>
          <a:p>
            <a:r>
              <a:rPr lang="en-US" dirty="0">
                <a:solidFill>
                  <a:schemeClr val="tx1"/>
                </a:solidFill>
              </a:rPr>
              <a:t>Hydrocephalus</a:t>
            </a:r>
          </a:p>
          <a:p>
            <a:r>
              <a:rPr lang="en-US" dirty="0">
                <a:solidFill>
                  <a:schemeClr val="tx1"/>
                </a:solidFill>
              </a:rPr>
              <a:t>Inflammatory Bowel Diseases</a:t>
            </a:r>
          </a:p>
          <a:p>
            <a:r>
              <a:rPr lang="en-US" dirty="0">
                <a:solidFill>
                  <a:schemeClr val="tx1"/>
                </a:solidFill>
              </a:rPr>
              <a:t>Interstitial Cystitis</a:t>
            </a:r>
          </a:p>
          <a:p>
            <a:r>
              <a:rPr lang="en-US" dirty="0">
                <a:solidFill>
                  <a:schemeClr val="tx1"/>
                </a:solidFill>
              </a:rPr>
              <a:t>Lymphedema</a:t>
            </a:r>
          </a:p>
          <a:p>
            <a:r>
              <a:rPr lang="en-US" dirty="0">
                <a:solidFill>
                  <a:schemeClr val="tx1"/>
                </a:solidFill>
              </a:rPr>
              <a:t>Malaria</a:t>
            </a:r>
          </a:p>
          <a:p>
            <a:r>
              <a:rPr lang="en-US" dirty="0">
                <a:solidFill>
                  <a:schemeClr val="tx1"/>
                </a:solidFill>
              </a:rPr>
              <a:t>Maternal Mental Health</a:t>
            </a:r>
          </a:p>
          <a:p>
            <a:r>
              <a:rPr lang="en-US" dirty="0">
                <a:solidFill>
                  <a:schemeClr val="tx1"/>
                </a:solidFill>
              </a:rPr>
              <a:t>Mitochondrial Disease</a:t>
            </a:r>
          </a:p>
          <a:p>
            <a:r>
              <a:rPr lang="en-US" dirty="0">
                <a:solidFill>
                  <a:schemeClr val="tx1"/>
                </a:solidFill>
              </a:rPr>
              <a:t>Musculoskeletal Disorders Related to Acute and Chronic Bone Conditions and Injuries</a:t>
            </a:r>
          </a:p>
          <a:p>
            <a:r>
              <a:rPr lang="en-US" dirty="0" err="1">
                <a:solidFill>
                  <a:schemeClr val="tx1"/>
                </a:solidFill>
              </a:rPr>
              <a:t>Myalgic</a:t>
            </a:r>
            <a:r>
              <a:rPr lang="en-US" dirty="0">
                <a:solidFill>
                  <a:schemeClr val="tx1"/>
                </a:solidFill>
              </a:rPr>
              <a:t> Encephalomyelitis/Chronic Fatigue Syndrome</a:t>
            </a:r>
          </a:p>
          <a:p>
            <a:r>
              <a:rPr lang="en-US" dirty="0">
                <a:solidFill>
                  <a:schemeClr val="tx1"/>
                </a:solidFill>
              </a:rPr>
              <a:t>Myotonic Dystrophy</a:t>
            </a:r>
          </a:p>
          <a:p>
            <a:r>
              <a:rPr lang="en-US" dirty="0">
                <a:solidFill>
                  <a:schemeClr val="tx1"/>
                </a:solidFill>
              </a:rPr>
              <a:t>Nephrotic Syndrome</a:t>
            </a:r>
          </a:p>
          <a:p>
            <a:r>
              <a:rPr lang="en-US" dirty="0">
                <a:solidFill>
                  <a:schemeClr val="tx1"/>
                </a:solidFill>
              </a:rPr>
              <a:t>Neuroactive Steroids</a:t>
            </a:r>
          </a:p>
          <a:p>
            <a:r>
              <a:rPr lang="en-US" dirty="0">
                <a:solidFill>
                  <a:schemeClr val="tx1"/>
                </a:solidFill>
              </a:rPr>
              <a:t>Pancreatitis</a:t>
            </a:r>
          </a:p>
          <a:p>
            <a:r>
              <a:rPr lang="en-US" dirty="0">
                <a:solidFill>
                  <a:schemeClr val="tx1"/>
                </a:solidFill>
              </a:rPr>
              <a:t>Peripheral Neuropathy</a:t>
            </a:r>
          </a:p>
          <a:p>
            <a:r>
              <a:rPr lang="en-US" dirty="0">
                <a:solidFill>
                  <a:schemeClr val="tx1"/>
                </a:solidFill>
              </a:rPr>
              <a:t>Polycystic Kidney Disease</a:t>
            </a:r>
          </a:p>
          <a:p>
            <a:r>
              <a:rPr lang="en-US" dirty="0">
                <a:solidFill>
                  <a:schemeClr val="tx1"/>
                </a:solidFill>
              </a:rPr>
              <a:t>Proteomics </a:t>
            </a:r>
          </a:p>
          <a:p>
            <a:r>
              <a:rPr lang="en-US" dirty="0">
                <a:solidFill>
                  <a:schemeClr val="tx1"/>
                </a:solidFill>
              </a:rPr>
              <a:t>Pulmonary Fibrosis</a:t>
            </a:r>
          </a:p>
          <a:p>
            <a:r>
              <a:rPr lang="en-US" dirty="0">
                <a:solidFill>
                  <a:schemeClr val="tx1"/>
                </a:solidFill>
              </a:rPr>
              <a:t>Respiratory Health</a:t>
            </a:r>
          </a:p>
          <a:p>
            <a:r>
              <a:rPr lang="en-US" dirty="0">
                <a:solidFill>
                  <a:schemeClr val="tx1"/>
                </a:solidFill>
              </a:rPr>
              <a:t>Scleroderma</a:t>
            </a:r>
          </a:p>
          <a:p>
            <a:r>
              <a:rPr lang="en-US" dirty="0">
                <a:solidFill>
                  <a:schemeClr val="tx1"/>
                </a:solidFill>
              </a:rPr>
              <a:t>Sickle-Cell Disease</a:t>
            </a:r>
          </a:p>
          <a:p>
            <a:r>
              <a:rPr lang="en-US" dirty="0">
                <a:solidFill>
                  <a:schemeClr val="tx1"/>
                </a:solidFill>
              </a:rPr>
              <a:t>Suicide Prevention</a:t>
            </a:r>
          </a:p>
          <a:p>
            <a:r>
              <a:rPr lang="en-US" dirty="0">
                <a:solidFill>
                  <a:schemeClr val="tx1"/>
                </a:solidFill>
              </a:rPr>
              <a:t>Vascular Malformations</a:t>
            </a:r>
          </a:p>
          <a:p>
            <a:endParaRPr lang="en-US" dirty="0"/>
          </a:p>
        </p:txBody>
      </p:sp>
      <p:sp>
        <p:nvSpPr>
          <p:cNvPr id="5" name="TextBox 4">
            <a:extLst>
              <a:ext uri="{FF2B5EF4-FFF2-40B4-BE49-F238E27FC236}">
                <a16:creationId xmlns:a16="http://schemas.microsoft.com/office/drawing/2014/main" id="{753FA9A4-5E9E-BE01-B4AD-CF0023353276}"/>
              </a:ext>
            </a:extLst>
          </p:cNvPr>
          <p:cNvSpPr txBox="1"/>
          <p:nvPr/>
        </p:nvSpPr>
        <p:spPr>
          <a:xfrm>
            <a:off x="8033530" y="5044195"/>
            <a:ext cx="3181242" cy="1145826"/>
          </a:xfrm>
          <a:prstGeom prst="rect">
            <a:avLst/>
          </a:prstGeom>
          <a:solidFill>
            <a:schemeClr val="accent1">
              <a:lumMod val="40000"/>
              <a:lumOff val="60000"/>
            </a:schemeClr>
          </a:solidFill>
          <a:ln w="28575">
            <a:solidFill>
              <a:srgbClr val="7030A0"/>
            </a:solidFill>
          </a:ln>
        </p:spPr>
        <p:txBody>
          <a:bodyPr wrap="square" rtlCol="0">
            <a:sp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algn="ctr"/>
            <a:r>
              <a:rPr lang="en-US" sz="1369" dirty="0"/>
              <a:t>*Additionally, any topics included in the FY 2025 Senate defense appropriations report.</a:t>
            </a:r>
          </a:p>
          <a:p>
            <a:pPr algn="ctr"/>
            <a:endParaRPr lang="en-US" sz="1369" dirty="0"/>
          </a:p>
          <a:p>
            <a:pPr algn="ctr"/>
            <a:r>
              <a:rPr lang="en-US" sz="1369" dirty="0"/>
              <a:t>Total = 56 topics!</a:t>
            </a:r>
          </a:p>
        </p:txBody>
      </p:sp>
    </p:spTree>
    <p:extLst>
      <p:ext uri="{BB962C8B-B14F-4D97-AF65-F5344CB8AC3E}">
        <p14:creationId xmlns:p14="http://schemas.microsoft.com/office/powerpoint/2010/main" val="23151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59C2-40FA-4750-9578-350B320F6A89}"/>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Peer Reviewed Cancer research Program FY 2025 Topics</a:t>
            </a:r>
          </a:p>
        </p:txBody>
      </p:sp>
      <p:sp>
        <p:nvSpPr>
          <p:cNvPr id="3" name="Footer Placeholder 2">
            <a:extLst>
              <a:ext uri="{FF2B5EF4-FFF2-40B4-BE49-F238E27FC236}">
                <a16:creationId xmlns:a16="http://schemas.microsoft.com/office/drawing/2014/main" id="{95B149B3-36BE-4DC4-812E-72C60B2F4DCD}"/>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F0059947-92D3-4879-AFDA-F79D5D0CD939}"/>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6</a:t>
            </a:fld>
            <a:endParaRPr lang="en-US"/>
          </a:p>
        </p:txBody>
      </p:sp>
      <p:sp>
        <p:nvSpPr>
          <p:cNvPr id="6" name="Content Placeholder 5">
            <a:extLst>
              <a:ext uri="{FF2B5EF4-FFF2-40B4-BE49-F238E27FC236}">
                <a16:creationId xmlns:a16="http://schemas.microsoft.com/office/drawing/2014/main" id="{AC0705D7-AE8B-4D42-9E42-253739100FD8}"/>
              </a:ext>
            </a:extLst>
          </p:cNvPr>
          <p:cNvSpPr>
            <a:spLocks noGrp="1"/>
          </p:cNvSpPr>
          <p:nvPr>
            <p:ph sz="half" idx="2"/>
          </p:nvPr>
        </p:nvSpPr>
        <p:spPr>
          <a:xfrm>
            <a:off x="701421" y="1400030"/>
            <a:ext cx="10652380" cy="4154897"/>
          </a:xfrm>
        </p:spPr>
        <p:txBody>
          <a:bodyPr numCol="2">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sz="1740">
                <a:solidFill>
                  <a:schemeClr val="tx1"/>
                </a:solidFill>
              </a:rPr>
              <a:t>Bladder cancer</a:t>
            </a:r>
          </a:p>
          <a:p>
            <a:r>
              <a:rPr lang="en-US" sz="1740">
                <a:solidFill>
                  <a:schemeClr val="tx1"/>
                </a:solidFill>
              </a:rPr>
              <a:t>Blood cancers</a:t>
            </a:r>
          </a:p>
          <a:p>
            <a:r>
              <a:rPr lang="en-US" sz="1740">
                <a:solidFill>
                  <a:schemeClr val="tx1"/>
                </a:solidFill>
              </a:rPr>
              <a:t>Brain cancer (excluding glioblastoma)</a:t>
            </a:r>
          </a:p>
          <a:p>
            <a:r>
              <a:rPr lang="en-US" sz="1740">
                <a:solidFill>
                  <a:schemeClr val="tx1"/>
                </a:solidFill>
              </a:rPr>
              <a:t>Colorectal cancer</a:t>
            </a:r>
          </a:p>
          <a:p>
            <a:r>
              <a:rPr lang="en-US" sz="1740">
                <a:solidFill>
                  <a:schemeClr val="tx1"/>
                </a:solidFill>
              </a:rPr>
              <a:t>Endometrial cancer</a:t>
            </a:r>
          </a:p>
          <a:p>
            <a:r>
              <a:rPr lang="en-US" sz="1740">
                <a:solidFill>
                  <a:schemeClr val="tx1"/>
                </a:solidFill>
              </a:rPr>
              <a:t>Esophageal cancer</a:t>
            </a:r>
          </a:p>
          <a:p>
            <a:r>
              <a:rPr lang="en-US" sz="1740">
                <a:solidFill>
                  <a:schemeClr val="tx1"/>
                </a:solidFill>
              </a:rPr>
              <a:t>Germ cell cancer</a:t>
            </a:r>
          </a:p>
          <a:p>
            <a:r>
              <a:rPr lang="en-US" sz="1740">
                <a:solidFill>
                  <a:schemeClr val="tx1"/>
                </a:solidFill>
              </a:rPr>
              <a:t>Head and neck cancer</a:t>
            </a:r>
          </a:p>
          <a:p>
            <a:r>
              <a:rPr lang="en-US" sz="1740">
                <a:solidFill>
                  <a:schemeClr val="tx1"/>
                </a:solidFill>
              </a:rPr>
              <a:t>Liver cancer</a:t>
            </a:r>
          </a:p>
          <a:p>
            <a:r>
              <a:rPr lang="en-US" sz="1740">
                <a:solidFill>
                  <a:schemeClr val="tx1"/>
                </a:solidFill>
              </a:rPr>
              <a:t>Lymphoma</a:t>
            </a:r>
          </a:p>
          <a:p>
            <a:r>
              <a:rPr lang="en-US" sz="1740">
                <a:solidFill>
                  <a:schemeClr val="tx1"/>
                </a:solidFill>
              </a:rPr>
              <a:t>Mesothelioma</a:t>
            </a:r>
          </a:p>
          <a:p>
            <a:r>
              <a:rPr lang="en-US" sz="1740">
                <a:solidFill>
                  <a:schemeClr val="tx1"/>
                </a:solidFill>
              </a:rPr>
              <a:t>Metastatic cancers</a:t>
            </a:r>
          </a:p>
          <a:p>
            <a:r>
              <a:rPr lang="en-US" sz="1740">
                <a:solidFill>
                  <a:schemeClr val="tx1"/>
                </a:solidFill>
              </a:rPr>
              <a:t>Myeloma</a:t>
            </a:r>
          </a:p>
          <a:p>
            <a:r>
              <a:rPr lang="en-US" sz="1740">
                <a:solidFill>
                  <a:schemeClr val="tx1"/>
                </a:solidFill>
              </a:rPr>
              <a:t>Neuroblastoma</a:t>
            </a:r>
          </a:p>
          <a:p>
            <a:r>
              <a:rPr lang="en-US" sz="1740">
                <a:solidFill>
                  <a:schemeClr val="tx1"/>
                </a:solidFill>
              </a:rPr>
              <a:t>Pediatric brain tumors</a:t>
            </a:r>
          </a:p>
          <a:p>
            <a:r>
              <a:rPr lang="en-US" sz="1740">
                <a:solidFill>
                  <a:schemeClr val="tx1"/>
                </a:solidFill>
              </a:rPr>
              <a:t>Pediatric, adolescent, and young adult cancers</a:t>
            </a:r>
          </a:p>
          <a:p>
            <a:r>
              <a:rPr lang="en-US" sz="1740">
                <a:solidFill>
                  <a:schemeClr val="tx1"/>
                </a:solidFill>
              </a:rPr>
              <a:t>Sarcoma</a:t>
            </a:r>
          </a:p>
          <a:p>
            <a:r>
              <a:rPr lang="en-US" sz="1740">
                <a:solidFill>
                  <a:schemeClr val="tx1"/>
                </a:solidFill>
              </a:rPr>
              <a:t>Stomach cancer</a:t>
            </a:r>
          </a:p>
          <a:p>
            <a:r>
              <a:rPr lang="en-US" sz="1740">
                <a:solidFill>
                  <a:schemeClr val="tx1"/>
                </a:solidFill>
              </a:rPr>
              <a:t>Thyroid cancer</a:t>
            </a:r>
          </a:p>
        </p:txBody>
      </p:sp>
      <p:sp>
        <p:nvSpPr>
          <p:cNvPr id="5" name="TextBox 4">
            <a:extLst>
              <a:ext uri="{FF2B5EF4-FFF2-40B4-BE49-F238E27FC236}">
                <a16:creationId xmlns:a16="http://schemas.microsoft.com/office/drawing/2014/main" id="{B8EFE94B-45A7-F571-46E3-C8DE58EF4079}"/>
              </a:ext>
            </a:extLst>
          </p:cNvPr>
          <p:cNvSpPr txBox="1"/>
          <p:nvPr/>
        </p:nvSpPr>
        <p:spPr>
          <a:xfrm>
            <a:off x="7046416" y="4820793"/>
            <a:ext cx="3181242" cy="724429"/>
          </a:xfrm>
          <a:prstGeom prst="rect">
            <a:avLst/>
          </a:prstGeom>
          <a:solidFill>
            <a:schemeClr val="accent1">
              <a:lumMod val="40000"/>
              <a:lumOff val="60000"/>
            </a:schemeClr>
          </a:solidFill>
          <a:ln w="28575">
            <a:solidFill>
              <a:srgbClr val="7030A0"/>
            </a:solidFill>
          </a:ln>
        </p:spPr>
        <p:txBody>
          <a:bodyPr wrap="square" rtlCol="0">
            <a:sp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algn="ctr"/>
            <a:r>
              <a:rPr lang="en-US" sz="1369" dirty="0"/>
              <a:t>*Additionally, any topics included in the FY 2025 Senate defense appropriations report.</a:t>
            </a:r>
          </a:p>
        </p:txBody>
      </p:sp>
    </p:spTree>
    <p:extLst>
      <p:ext uri="{BB962C8B-B14F-4D97-AF65-F5344CB8AC3E}">
        <p14:creationId xmlns:p14="http://schemas.microsoft.com/office/powerpoint/2010/main" val="320129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8B5A-9515-4439-933B-43F0689A9D01}"/>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CDMRP Proposal process</a:t>
            </a:r>
          </a:p>
        </p:txBody>
      </p:sp>
      <p:sp>
        <p:nvSpPr>
          <p:cNvPr id="3" name="Footer Placeholder 2">
            <a:extLst>
              <a:ext uri="{FF2B5EF4-FFF2-40B4-BE49-F238E27FC236}">
                <a16:creationId xmlns:a16="http://schemas.microsoft.com/office/drawing/2014/main" id="{F5E34DA1-9D0E-41AF-8B51-C66A2289EFFC}"/>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11F906CE-0F61-4C0F-B714-120B45027EF7}"/>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7</a:t>
            </a:fld>
            <a:endParaRPr lang="en-US"/>
          </a:p>
        </p:txBody>
      </p:sp>
      <p:sp>
        <p:nvSpPr>
          <p:cNvPr id="7" name="Content Placeholder 2">
            <a:extLst>
              <a:ext uri="{FF2B5EF4-FFF2-40B4-BE49-F238E27FC236}">
                <a16:creationId xmlns:a16="http://schemas.microsoft.com/office/drawing/2014/main" id="{E51CE02A-3529-498F-BE56-6DAB41A927EB}"/>
              </a:ext>
            </a:extLst>
          </p:cNvPr>
          <p:cNvSpPr txBox="1">
            <a:spLocks/>
          </p:cNvSpPr>
          <p:nvPr/>
        </p:nvSpPr>
        <p:spPr>
          <a:xfrm>
            <a:off x="701421" y="1338570"/>
            <a:ext cx="10652380" cy="1757121"/>
          </a:xfrm>
          <a:prstGeom prst="rect">
            <a:avLst/>
          </a:prstGeom>
        </p:spPr>
        <p:txBody>
          <a:bodyPr vert="horz" lIns="79531" tIns="39766" rIns="79531" bIns="39766" rtlCol="0" anchor="b">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marL="298254" indent="-298254">
              <a:buFont typeface="Arial" panose="020B0604020202020204" pitchFamily="34" charset="0"/>
              <a:buChar char="•"/>
            </a:pPr>
            <a:r>
              <a:rPr lang="en-US" sz="1369" dirty="0">
                <a:solidFill>
                  <a:schemeClr val="tx2"/>
                </a:solidFill>
              </a:rPr>
              <a:t>Proposal windows vary throughout the year, many applications open in the spring</a:t>
            </a:r>
          </a:p>
          <a:p>
            <a:pPr marL="298254" indent="-298254">
              <a:buFont typeface="Arial" panose="020B0604020202020204" pitchFamily="34" charset="0"/>
              <a:buChar char="•"/>
            </a:pPr>
            <a:r>
              <a:rPr lang="en-US" sz="1369" dirty="0">
                <a:solidFill>
                  <a:schemeClr val="tx2"/>
                </a:solidFill>
              </a:rPr>
              <a:t>Pre-application required</a:t>
            </a:r>
          </a:p>
          <a:p>
            <a:pPr marL="298254" indent="-298254">
              <a:buFont typeface="Arial" panose="020B0604020202020204" pitchFamily="34" charset="0"/>
              <a:buChar char="•"/>
            </a:pPr>
            <a:r>
              <a:rPr lang="en-US" sz="1369" dirty="0">
                <a:solidFill>
                  <a:schemeClr val="tx2"/>
                </a:solidFill>
              </a:rPr>
              <a:t>Various research awards at all career stages:</a:t>
            </a:r>
          </a:p>
          <a:p>
            <a:endParaRPr lang="en-US" sz="1369" dirty="0"/>
          </a:p>
        </p:txBody>
      </p:sp>
      <p:pic>
        <p:nvPicPr>
          <p:cNvPr id="11" name="Picture 10">
            <a:extLst>
              <a:ext uri="{FF2B5EF4-FFF2-40B4-BE49-F238E27FC236}">
                <a16:creationId xmlns:a16="http://schemas.microsoft.com/office/drawing/2014/main" id="{806FF750-0399-49A3-9DCB-B5B9FCBF5186}"/>
              </a:ext>
            </a:extLst>
          </p:cNvPr>
          <p:cNvPicPr>
            <a:picLocks noChangeAspect="1"/>
          </p:cNvPicPr>
          <p:nvPr/>
        </p:nvPicPr>
        <p:blipFill>
          <a:blip r:embed="rId2"/>
          <a:stretch>
            <a:fillRect/>
          </a:stretch>
        </p:blipFill>
        <p:spPr>
          <a:xfrm>
            <a:off x="1458619" y="2906805"/>
            <a:ext cx="9137980" cy="2729433"/>
          </a:xfrm>
          <a:prstGeom prst="rect">
            <a:avLst/>
          </a:prstGeom>
        </p:spPr>
      </p:pic>
    </p:spTree>
    <p:extLst>
      <p:ext uri="{BB962C8B-B14F-4D97-AF65-F5344CB8AC3E}">
        <p14:creationId xmlns:p14="http://schemas.microsoft.com/office/powerpoint/2010/main" val="221685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A8C3-0B01-4A37-9477-AAF201D92341}"/>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CDMRP Review process</a:t>
            </a:r>
          </a:p>
        </p:txBody>
      </p:sp>
      <p:sp>
        <p:nvSpPr>
          <p:cNvPr id="3" name="Footer Placeholder 2">
            <a:extLst>
              <a:ext uri="{FF2B5EF4-FFF2-40B4-BE49-F238E27FC236}">
                <a16:creationId xmlns:a16="http://schemas.microsoft.com/office/drawing/2014/main" id="{C1D24762-DC29-4714-81AE-0B8D309AC118}"/>
              </a:ext>
            </a:extLst>
          </p:cNvPr>
          <p:cNvSpPr>
            <a:spLocks noGrp="1"/>
          </p:cNvSpPr>
          <p:nvPr>
            <p:ph type="ftr" sz="quarter" idx="11"/>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r>
              <a:rPr lang="en-US"/>
              <a:t>Lewis-Burke Associates</a:t>
            </a:r>
          </a:p>
        </p:txBody>
      </p:sp>
      <p:sp>
        <p:nvSpPr>
          <p:cNvPr id="4" name="Slide Number Placeholder 3">
            <a:extLst>
              <a:ext uri="{FF2B5EF4-FFF2-40B4-BE49-F238E27FC236}">
                <a16:creationId xmlns:a16="http://schemas.microsoft.com/office/drawing/2014/main" id="{56CB8F49-1E51-4FAB-8C06-FB8E4D6BAA22}"/>
              </a:ext>
            </a:extLst>
          </p:cNvPr>
          <p:cNvSpPr>
            <a:spLocks noGrp="1"/>
          </p:cNvSpPr>
          <p:nvPr>
            <p:ph type="sldNum" sz="quarter" idx="12"/>
          </p:nvPr>
        </p:nvSpPr>
        <p:spPr/>
        <p:txBody>
          <a:bodyPr/>
          <a:lstStyle>
            <a:defPPr>
              <a:defRPr lang="en-US"/>
            </a:defPPr>
            <a:lvl1pPr marL="0" algn="l" defTabSz="347645" rtl="0" eaLnBrk="1" latinLnBrk="0" hangingPunct="1">
              <a:defRPr sz="1369" kern="1200">
                <a:solidFill>
                  <a:schemeClr val="tx1"/>
                </a:solidFill>
                <a:latin typeface="+mn-lt"/>
                <a:ea typeface="+mn-ea"/>
                <a:cs typeface="+mn-cs"/>
              </a:defRPr>
            </a:lvl1pPr>
            <a:lvl2pPr marL="347645" algn="l" defTabSz="347645" rtl="0" eaLnBrk="1" latinLnBrk="0" hangingPunct="1">
              <a:defRPr sz="1369" kern="1200">
                <a:solidFill>
                  <a:schemeClr val="tx1"/>
                </a:solidFill>
                <a:latin typeface="+mn-lt"/>
                <a:ea typeface="+mn-ea"/>
                <a:cs typeface="+mn-cs"/>
              </a:defRPr>
            </a:lvl2pPr>
            <a:lvl3pPr marL="695290" algn="l" defTabSz="347645" rtl="0" eaLnBrk="1" latinLnBrk="0" hangingPunct="1">
              <a:defRPr sz="1369" kern="1200">
                <a:solidFill>
                  <a:schemeClr val="tx1"/>
                </a:solidFill>
                <a:latin typeface="+mn-lt"/>
                <a:ea typeface="+mn-ea"/>
                <a:cs typeface="+mn-cs"/>
              </a:defRPr>
            </a:lvl3pPr>
            <a:lvl4pPr marL="1042936" algn="l" defTabSz="347645" rtl="0" eaLnBrk="1" latinLnBrk="0" hangingPunct="1">
              <a:defRPr sz="1369" kern="1200">
                <a:solidFill>
                  <a:schemeClr val="tx1"/>
                </a:solidFill>
                <a:latin typeface="+mn-lt"/>
                <a:ea typeface="+mn-ea"/>
                <a:cs typeface="+mn-cs"/>
              </a:defRPr>
            </a:lvl4pPr>
            <a:lvl5pPr marL="1390581" algn="l" defTabSz="347645" rtl="0" eaLnBrk="1" latinLnBrk="0" hangingPunct="1">
              <a:defRPr sz="1369" kern="1200">
                <a:solidFill>
                  <a:schemeClr val="tx1"/>
                </a:solidFill>
                <a:latin typeface="+mn-lt"/>
                <a:ea typeface="+mn-ea"/>
                <a:cs typeface="+mn-cs"/>
              </a:defRPr>
            </a:lvl5pPr>
            <a:lvl6pPr marL="1738227" algn="l" defTabSz="347645" rtl="0" eaLnBrk="1" latinLnBrk="0" hangingPunct="1">
              <a:defRPr sz="1369" kern="1200">
                <a:solidFill>
                  <a:schemeClr val="tx1"/>
                </a:solidFill>
                <a:latin typeface="+mn-lt"/>
                <a:ea typeface="+mn-ea"/>
                <a:cs typeface="+mn-cs"/>
              </a:defRPr>
            </a:lvl6pPr>
            <a:lvl7pPr marL="2085872" algn="l" defTabSz="347645" rtl="0" eaLnBrk="1" latinLnBrk="0" hangingPunct="1">
              <a:defRPr sz="1369" kern="1200">
                <a:solidFill>
                  <a:schemeClr val="tx1"/>
                </a:solidFill>
                <a:latin typeface="+mn-lt"/>
                <a:ea typeface="+mn-ea"/>
                <a:cs typeface="+mn-cs"/>
              </a:defRPr>
            </a:lvl7pPr>
            <a:lvl8pPr marL="2433518" algn="l" defTabSz="347645" rtl="0" eaLnBrk="1" latinLnBrk="0" hangingPunct="1">
              <a:defRPr sz="1369" kern="1200">
                <a:solidFill>
                  <a:schemeClr val="tx1"/>
                </a:solidFill>
                <a:latin typeface="+mn-lt"/>
                <a:ea typeface="+mn-ea"/>
                <a:cs typeface="+mn-cs"/>
              </a:defRPr>
            </a:lvl8pPr>
            <a:lvl9pPr marL="2781163" algn="l" defTabSz="347645" rtl="0" eaLnBrk="1" latinLnBrk="0" hangingPunct="1">
              <a:defRPr sz="1369" kern="1200">
                <a:solidFill>
                  <a:schemeClr val="tx1"/>
                </a:solidFill>
                <a:latin typeface="+mn-lt"/>
                <a:ea typeface="+mn-ea"/>
                <a:cs typeface="+mn-cs"/>
              </a:defRPr>
            </a:lvl9pPr>
          </a:lstStyle>
          <a:p>
            <a:fld id="{B3058F99-1621-754B-AD58-F55BA549116C}" type="slidenum">
              <a:rPr lang="en-US" smtClean="0"/>
              <a:pPr/>
              <a:t>8</a:t>
            </a:fld>
            <a:endParaRPr lang="en-US"/>
          </a:p>
        </p:txBody>
      </p:sp>
      <p:sp>
        <p:nvSpPr>
          <p:cNvPr id="5" name="Text Placeholder 4">
            <a:extLst>
              <a:ext uri="{FF2B5EF4-FFF2-40B4-BE49-F238E27FC236}">
                <a16:creationId xmlns:a16="http://schemas.microsoft.com/office/drawing/2014/main" id="{CC3372EF-3DE3-4B30-834D-A462A2BCE721}"/>
              </a:ext>
            </a:extLst>
          </p:cNvPr>
          <p:cNvSpPr>
            <a:spLocks noGrp="1"/>
          </p:cNvSpPr>
          <p:nvPr>
            <p:ph type="body" idx="1"/>
          </p:nvPr>
        </p:nvSpPr>
        <p:spPr/>
        <p:txBody>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Two-tier review process: </a:t>
            </a:r>
            <a:r>
              <a:rPr lang="en-US" u="sng"/>
              <a:t>peer review</a:t>
            </a:r>
            <a:r>
              <a:rPr lang="en-US"/>
              <a:t> for scientific merit and </a:t>
            </a:r>
            <a:r>
              <a:rPr lang="en-US" u="sng"/>
              <a:t>programmatic review </a:t>
            </a:r>
            <a:r>
              <a:rPr lang="en-US"/>
              <a:t>to ensure the DOD mission and needs are met</a:t>
            </a:r>
          </a:p>
        </p:txBody>
      </p:sp>
      <p:pic>
        <p:nvPicPr>
          <p:cNvPr id="8" name="Content Placeholder 7">
            <a:extLst>
              <a:ext uri="{FF2B5EF4-FFF2-40B4-BE49-F238E27FC236}">
                <a16:creationId xmlns:a16="http://schemas.microsoft.com/office/drawing/2014/main" id="{446E81AA-B147-4317-B872-B9031CE568CF}"/>
              </a:ext>
            </a:extLst>
          </p:cNvPr>
          <p:cNvPicPr>
            <a:picLocks noGrp="1" noChangeAspect="1"/>
          </p:cNvPicPr>
          <p:nvPr>
            <p:ph sz="half" idx="2"/>
          </p:nvPr>
        </p:nvPicPr>
        <p:blipFill>
          <a:blip r:embed="rId2"/>
          <a:stretch>
            <a:fillRect/>
          </a:stretch>
        </p:blipFill>
        <p:spPr>
          <a:xfrm>
            <a:off x="1907930" y="2310367"/>
            <a:ext cx="8376140" cy="3456648"/>
          </a:xfrm>
        </p:spPr>
      </p:pic>
    </p:spTree>
    <p:extLst>
      <p:ext uri="{BB962C8B-B14F-4D97-AF65-F5344CB8AC3E}">
        <p14:creationId xmlns:p14="http://schemas.microsoft.com/office/powerpoint/2010/main" val="319133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E6962-6255-4CED-8D39-48FC4EA577A0}"/>
              </a:ext>
            </a:extLst>
          </p:cNvPr>
          <p:cNvSpPr>
            <a:spLocks noGrp="1"/>
          </p:cNvSpPr>
          <p:nvPr>
            <p:ph type="title"/>
          </p:nvPr>
        </p:nvSpPr>
        <p:spPr/>
        <p:txBody>
          <a:bodyPr>
            <a:norm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r>
              <a:rPr lang="en-US"/>
              <a:t>CDMRP Resources</a:t>
            </a:r>
          </a:p>
        </p:txBody>
      </p:sp>
      <p:pic>
        <p:nvPicPr>
          <p:cNvPr id="6" name="Content Placeholder 3">
            <a:extLst>
              <a:ext uri="{FF2B5EF4-FFF2-40B4-BE49-F238E27FC236}">
                <a16:creationId xmlns:a16="http://schemas.microsoft.com/office/drawing/2014/main" id="{35B059E7-F070-424D-95FB-EAF88553A171}"/>
              </a:ext>
            </a:extLst>
          </p:cNvPr>
          <p:cNvPicPr>
            <a:picLocks noChangeAspect="1"/>
          </p:cNvPicPr>
          <p:nvPr/>
        </p:nvPicPr>
        <p:blipFill>
          <a:blip r:embed="rId2"/>
          <a:stretch>
            <a:fillRect/>
          </a:stretch>
        </p:blipFill>
        <p:spPr>
          <a:xfrm>
            <a:off x="471943" y="1268818"/>
            <a:ext cx="3969633" cy="4968362"/>
          </a:xfrm>
          <a:prstGeom prst="rect">
            <a:avLst/>
          </a:prstGeom>
        </p:spPr>
      </p:pic>
      <p:sp>
        <p:nvSpPr>
          <p:cNvPr id="7" name="Oval 6">
            <a:extLst>
              <a:ext uri="{FF2B5EF4-FFF2-40B4-BE49-F238E27FC236}">
                <a16:creationId xmlns:a16="http://schemas.microsoft.com/office/drawing/2014/main" id="{1134253E-10A8-4680-860F-789461D3C20D}"/>
              </a:ext>
            </a:extLst>
          </p:cNvPr>
          <p:cNvSpPr/>
          <p:nvPr/>
        </p:nvSpPr>
        <p:spPr>
          <a:xfrm>
            <a:off x="235972" y="4794575"/>
            <a:ext cx="3565970" cy="71811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marL="0" marR="0" lvl="0" indent="0" algn="ctr" defTabSz="718020" eaLnBrk="1" fontAlgn="auto" latinLnBrk="0" hangingPunct="1">
              <a:lnSpc>
                <a:spcPct val="100000"/>
              </a:lnSpc>
              <a:spcBef>
                <a:spcPts val="0"/>
              </a:spcBef>
              <a:spcAft>
                <a:spcPts val="0"/>
              </a:spcAft>
              <a:buClrTx/>
              <a:buSzTx/>
              <a:buFontTx/>
              <a:buNone/>
              <a:tabLst/>
              <a:defRPr/>
            </a:pPr>
            <a:endParaRPr kumimoji="0" lang="en-US" sz="4349" b="0" i="0" u="none" strike="noStrike" kern="0" cap="none" spc="0" normalizeH="0" baseline="0" noProof="0">
              <a:ln>
                <a:noFill/>
              </a:ln>
              <a:solidFill>
                <a:prstClr val="white"/>
              </a:solidFill>
              <a:effectLst/>
              <a:uLnTx/>
              <a:uFillTx/>
              <a:latin typeface="Calibri"/>
              <a:ea typeface="+mn-ea"/>
              <a:cs typeface="+mn-cs"/>
              <a:sym typeface="Helvetica Light"/>
            </a:endParaRPr>
          </a:p>
        </p:txBody>
      </p:sp>
      <p:pic>
        <p:nvPicPr>
          <p:cNvPr id="8" name="Picture 7">
            <a:extLst>
              <a:ext uri="{FF2B5EF4-FFF2-40B4-BE49-F238E27FC236}">
                <a16:creationId xmlns:a16="http://schemas.microsoft.com/office/drawing/2014/main" id="{F04F29D9-41C7-4F19-89FE-38DF54446FA7}"/>
              </a:ext>
            </a:extLst>
          </p:cNvPr>
          <p:cNvPicPr>
            <a:picLocks noChangeAspect="1"/>
          </p:cNvPicPr>
          <p:nvPr/>
        </p:nvPicPr>
        <p:blipFill>
          <a:blip r:embed="rId3"/>
          <a:stretch>
            <a:fillRect/>
          </a:stretch>
        </p:blipFill>
        <p:spPr>
          <a:xfrm>
            <a:off x="4562112" y="2433914"/>
            <a:ext cx="7028933" cy="4015241"/>
          </a:xfrm>
          <a:prstGeom prst="rect">
            <a:avLst/>
          </a:prstGeom>
        </p:spPr>
      </p:pic>
      <p:pic>
        <p:nvPicPr>
          <p:cNvPr id="9" name="Picture 8">
            <a:extLst>
              <a:ext uri="{FF2B5EF4-FFF2-40B4-BE49-F238E27FC236}">
                <a16:creationId xmlns:a16="http://schemas.microsoft.com/office/drawing/2014/main" id="{B35A0917-BCFD-4D20-9D5C-DB3C63C72324}"/>
              </a:ext>
            </a:extLst>
          </p:cNvPr>
          <p:cNvPicPr>
            <a:picLocks noChangeAspect="1"/>
          </p:cNvPicPr>
          <p:nvPr/>
        </p:nvPicPr>
        <p:blipFill>
          <a:blip r:embed="rId4"/>
          <a:stretch>
            <a:fillRect/>
          </a:stretch>
        </p:blipFill>
        <p:spPr>
          <a:xfrm>
            <a:off x="4677548" y="5608822"/>
            <a:ext cx="3397915" cy="777728"/>
          </a:xfrm>
          <a:prstGeom prst="rect">
            <a:avLst/>
          </a:prstGeom>
        </p:spPr>
      </p:pic>
      <p:pic>
        <p:nvPicPr>
          <p:cNvPr id="11" name="Picture 10">
            <a:extLst>
              <a:ext uri="{FF2B5EF4-FFF2-40B4-BE49-F238E27FC236}">
                <a16:creationId xmlns:a16="http://schemas.microsoft.com/office/drawing/2014/main" id="{29EA87C0-0C40-4D9E-BE42-3324759B7F48}"/>
              </a:ext>
            </a:extLst>
          </p:cNvPr>
          <p:cNvPicPr>
            <a:picLocks noChangeAspect="1"/>
          </p:cNvPicPr>
          <p:nvPr/>
        </p:nvPicPr>
        <p:blipFill>
          <a:blip r:embed="rId5"/>
          <a:stretch>
            <a:fillRect/>
          </a:stretch>
        </p:blipFill>
        <p:spPr>
          <a:xfrm>
            <a:off x="6096000" y="2779725"/>
            <a:ext cx="1184151" cy="387085"/>
          </a:xfrm>
          <a:prstGeom prst="rect">
            <a:avLst/>
          </a:prstGeom>
        </p:spPr>
      </p:pic>
      <p:sp>
        <p:nvSpPr>
          <p:cNvPr id="13" name="TextBox 12">
            <a:extLst>
              <a:ext uri="{FF2B5EF4-FFF2-40B4-BE49-F238E27FC236}">
                <a16:creationId xmlns:a16="http://schemas.microsoft.com/office/drawing/2014/main" id="{9ED5058C-D940-4A87-ACFF-38B53CBB8871}"/>
              </a:ext>
            </a:extLst>
          </p:cNvPr>
          <p:cNvSpPr txBox="1"/>
          <p:nvPr/>
        </p:nvSpPr>
        <p:spPr>
          <a:xfrm>
            <a:off x="8075462" y="1268818"/>
            <a:ext cx="3576713" cy="1056187"/>
          </a:xfrm>
          <a:prstGeom prst="rect">
            <a:avLst/>
          </a:prstGeom>
          <a:noFill/>
        </p:spPr>
        <p:txBody>
          <a:bodyPr wrap="square">
            <a:spAutoFit/>
          </a:bodyPr>
          <a:lstStyle>
            <a:defPPr>
              <a:defRPr lang="en-US"/>
            </a:defPPr>
            <a:lvl1pPr marL="0" algn="l" defTabSz="399684" rtl="0" eaLnBrk="1" latinLnBrk="0" hangingPunct="1">
              <a:defRPr sz="1574" kern="1200">
                <a:solidFill>
                  <a:schemeClr val="tx1"/>
                </a:solidFill>
                <a:latin typeface="+mn-lt"/>
                <a:ea typeface="+mn-ea"/>
                <a:cs typeface="+mn-cs"/>
              </a:defRPr>
            </a:lvl1pPr>
            <a:lvl2pPr marL="399684" algn="l" defTabSz="399684" rtl="0" eaLnBrk="1" latinLnBrk="0" hangingPunct="1">
              <a:defRPr sz="1574" kern="1200">
                <a:solidFill>
                  <a:schemeClr val="tx1"/>
                </a:solidFill>
                <a:latin typeface="+mn-lt"/>
                <a:ea typeface="+mn-ea"/>
                <a:cs typeface="+mn-cs"/>
              </a:defRPr>
            </a:lvl2pPr>
            <a:lvl3pPr marL="799368" algn="l" defTabSz="399684" rtl="0" eaLnBrk="1" latinLnBrk="0" hangingPunct="1">
              <a:defRPr sz="1574" kern="1200">
                <a:solidFill>
                  <a:schemeClr val="tx1"/>
                </a:solidFill>
                <a:latin typeface="+mn-lt"/>
                <a:ea typeface="+mn-ea"/>
                <a:cs typeface="+mn-cs"/>
              </a:defRPr>
            </a:lvl3pPr>
            <a:lvl4pPr marL="1199053" algn="l" defTabSz="399684" rtl="0" eaLnBrk="1" latinLnBrk="0" hangingPunct="1">
              <a:defRPr sz="1574" kern="1200">
                <a:solidFill>
                  <a:schemeClr val="tx1"/>
                </a:solidFill>
                <a:latin typeface="+mn-lt"/>
                <a:ea typeface="+mn-ea"/>
                <a:cs typeface="+mn-cs"/>
              </a:defRPr>
            </a:lvl4pPr>
            <a:lvl5pPr marL="1598737" algn="l" defTabSz="399684" rtl="0" eaLnBrk="1" latinLnBrk="0" hangingPunct="1">
              <a:defRPr sz="1574" kern="1200">
                <a:solidFill>
                  <a:schemeClr val="tx1"/>
                </a:solidFill>
                <a:latin typeface="+mn-lt"/>
                <a:ea typeface="+mn-ea"/>
                <a:cs typeface="+mn-cs"/>
              </a:defRPr>
            </a:lvl5pPr>
            <a:lvl6pPr marL="1998421" algn="l" defTabSz="399684" rtl="0" eaLnBrk="1" latinLnBrk="0" hangingPunct="1">
              <a:defRPr sz="1574" kern="1200">
                <a:solidFill>
                  <a:schemeClr val="tx1"/>
                </a:solidFill>
                <a:latin typeface="+mn-lt"/>
                <a:ea typeface="+mn-ea"/>
                <a:cs typeface="+mn-cs"/>
              </a:defRPr>
            </a:lvl6pPr>
            <a:lvl7pPr marL="2398105" algn="l" defTabSz="399684" rtl="0" eaLnBrk="1" latinLnBrk="0" hangingPunct="1">
              <a:defRPr sz="1574" kern="1200">
                <a:solidFill>
                  <a:schemeClr val="tx1"/>
                </a:solidFill>
                <a:latin typeface="+mn-lt"/>
                <a:ea typeface="+mn-ea"/>
                <a:cs typeface="+mn-cs"/>
              </a:defRPr>
            </a:lvl7pPr>
            <a:lvl8pPr marL="2797790" algn="l" defTabSz="399684" rtl="0" eaLnBrk="1" latinLnBrk="0" hangingPunct="1">
              <a:defRPr sz="1574" kern="1200">
                <a:solidFill>
                  <a:schemeClr val="tx1"/>
                </a:solidFill>
                <a:latin typeface="+mn-lt"/>
                <a:ea typeface="+mn-ea"/>
                <a:cs typeface="+mn-cs"/>
              </a:defRPr>
            </a:lvl8pPr>
            <a:lvl9pPr marL="3197474" algn="l" defTabSz="399684" rtl="0" eaLnBrk="1" latinLnBrk="0" hangingPunct="1">
              <a:defRPr sz="1574" kern="1200">
                <a:solidFill>
                  <a:schemeClr val="tx1"/>
                </a:solidFill>
                <a:latin typeface="+mn-lt"/>
                <a:ea typeface="+mn-ea"/>
                <a:cs typeface="+mn-cs"/>
              </a:defRPr>
            </a:lvl9pPr>
          </a:lstStyle>
          <a:p>
            <a:pPr marL="0" marR="0" lvl="0" indent="0" algn="l" defTabSz="718020" eaLnBrk="1" fontAlgn="auto" latinLnBrk="0" hangingPunct="1">
              <a:lnSpc>
                <a:spcPct val="100000"/>
              </a:lnSpc>
              <a:spcBef>
                <a:spcPts val="0"/>
              </a:spcBef>
              <a:spcAft>
                <a:spcPts val="0"/>
              </a:spcAft>
              <a:buClrTx/>
              <a:buSzTx/>
              <a:buFontTx/>
              <a:buNone/>
              <a:tabLst/>
              <a:defRPr/>
            </a:pPr>
            <a:r>
              <a:rPr kumimoji="0" lang="en-US" sz="1566" i="0" u="none" strike="noStrike" kern="0" cap="none" spc="0" normalizeH="0" baseline="0" noProof="0">
                <a:ln>
                  <a:noFill/>
                </a:ln>
                <a:solidFill>
                  <a:srgbClr val="35205E"/>
                </a:solidFill>
                <a:effectLst/>
                <a:uLnTx/>
                <a:uFillTx/>
                <a:latin typeface="Calibri"/>
                <a:ea typeface="+mn-ea"/>
                <a:cs typeface="+mn-cs"/>
                <a:sym typeface="Helvetica Light"/>
              </a:rPr>
              <a:t>Additional Funding Opportunity Postings:</a:t>
            </a:r>
          </a:p>
          <a:p>
            <a:pPr marL="596509" marR="0" lvl="0" indent="-596509" algn="l" defTabSz="71802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6" b="0" i="0" u="none" strike="noStrike" kern="0" cap="none" spc="0" normalizeH="0" baseline="0" noProof="0">
                <a:ln>
                  <a:noFill/>
                </a:ln>
                <a:solidFill>
                  <a:srgbClr val="35205E"/>
                </a:solidFill>
                <a:effectLst/>
                <a:uLnTx/>
                <a:uFillTx/>
                <a:latin typeface="Calibri"/>
                <a:ea typeface="+mn-ea"/>
                <a:cs typeface="+mn-cs"/>
                <a:sym typeface="Helvetica Light"/>
                <a:hlinkClick r:id="rId6"/>
              </a:rPr>
              <a:t>www.grants.gov</a:t>
            </a:r>
            <a:r>
              <a:rPr kumimoji="0" lang="en-US" sz="1566" b="0" i="0" u="none" strike="noStrike" kern="0" cap="none" spc="0" normalizeH="0" baseline="0" noProof="0">
                <a:ln>
                  <a:noFill/>
                </a:ln>
                <a:solidFill>
                  <a:srgbClr val="35205E"/>
                </a:solidFill>
                <a:effectLst/>
                <a:uLnTx/>
                <a:uFillTx/>
                <a:latin typeface="Calibri"/>
                <a:ea typeface="+mn-ea"/>
                <a:cs typeface="+mn-cs"/>
                <a:sym typeface="Helvetica Light"/>
              </a:rPr>
              <a:t> </a:t>
            </a:r>
          </a:p>
          <a:p>
            <a:pPr marL="596509" marR="0" lvl="0" indent="-596509" algn="l" defTabSz="71802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6" b="0" i="0" u="none" strike="noStrike" kern="0" cap="none" spc="0" normalizeH="0" baseline="0" noProof="0">
                <a:ln>
                  <a:noFill/>
                </a:ln>
                <a:solidFill>
                  <a:srgbClr val="35205E"/>
                </a:solidFill>
                <a:effectLst/>
                <a:uLnTx/>
                <a:uFillTx/>
                <a:latin typeface="Calibri"/>
                <a:ea typeface="+mn-ea"/>
                <a:cs typeface="+mn-cs"/>
                <a:sym typeface="Helvetica Light"/>
                <a:hlinkClick r:id="rId7"/>
              </a:rPr>
              <a:t>https://sam.gov/content/home</a:t>
            </a:r>
            <a:endParaRPr kumimoji="0" lang="en-US" sz="1566" b="0" i="0" u="none" strike="noStrike" kern="0" cap="none" spc="0" normalizeH="0" baseline="0" noProof="0">
              <a:ln>
                <a:noFill/>
              </a:ln>
              <a:solidFill>
                <a:srgbClr val="35205E"/>
              </a:solidFill>
              <a:effectLst/>
              <a:uLnTx/>
              <a:uFillTx/>
              <a:latin typeface="Calibri"/>
              <a:ea typeface="+mn-ea"/>
              <a:cs typeface="+mn-cs"/>
              <a:sym typeface="Helvetica Light"/>
            </a:endParaRPr>
          </a:p>
          <a:p>
            <a:pPr marL="596509" marR="0" lvl="0" indent="-596509" algn="l" defTabSz="71802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6" b="0" i="0" u="none" strike="noStrike" kern="0" cap="none" spc="0" normalizeH="0" baseline="0" noProof="0">
                <a:ln>
                  <a:noFill/>
                </a:ln>
                <a:solidFill>
                  <a:srgbClr val="35205E"/>
                </a:solidFill>
                <a:effectLst/>
                <a:uLnTx/>
                <a:uFillTx/>
                <a:latin typeface="Calibri"/>
                <a:ea typeface="+mn-ea"/>
                <a:cs typeface="+mn-cs"/>
                <a:sym typeface="Helvetica Light"/>
                <a:hlinkClick r:id="rId8"/>
              </a:rPr>
              <a:t>www.eBRAP.org</a:t>
            </a:r>
            <a:r>
              <a:rPr kumimoji="0" lang="en-US" sz="1566" b="0" i="0" u="none" strike="noStrike" kern="0" cap="none" spc="0" normalizeH="0" baseline="0" noProof="0">
                <a:ln>
                  <a:noFill/>
                </a:ln>
                <a:solidFill>
                  <a:srgbClr val="35205E"/>
                </a:solidFill>
                <a:effectLst/>
                <a:uLnTx/>
                <a:uFillTx/>
                <a:latin typeface="Calibri"/>
                <a:ea typeface="+mn-ea"/>
                <a:cs typeface="+mn-cs"/>
                <a:sym typeface="Helvetica Light"/>
              </a:rPr>
              <a:t> </a:t>
            </a:r>
          </a:p>
        </p:txBody>
      </p:sp>
    </p:spTree>
    <p:extLst>
      <p:ext uri="{BB962C8B-B14F-4D97-AF65-F5344CB8AC3E}">
        <p14:creationId xmlns:p14="http://schemas.microsoft.com/office/powerpoint/2010/main" val="957387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ewis-Burke Associates PPT">
      <a:dk1>
        <a:srgbClr val="000000"/>
      </a:dk1>
      <a:lt1>
        <a:srgbClr val="FFFFFF"/>
      </a:lt1>
      <a:dk2>
        <a:srgbClr val="464647"/>
      </a:dk2>
      <a:lt2>
        <a:srgbClr val="717171"/>
      </a:lt2>
      <a:accent1>
        <a:srgbClr val="9E599C"/>
      </a:accent1>
      <a:accent2>
        <a:srgbClr val="E78638"/>
      </a:accent2>
      <a:accent3>
        <a:srgbClr val="636566"/>
      </a:accent3>
      <a:accent4>
        <a:srgbClr val="83B958"/>
      </a:accent4>
      <a:accent5>
        <a:srgbClr val="0E68A2"/>
      </a:accent5>
      <a:accent6>
        <a:srgbClr val="6578B3"/>
      </a:accent6>
      <a:hlink>
        <a:srgbClr val="A02A59"/>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399</TotalTime>
  <Words>1515</Words>
  <Application>Microsoft Office PowerPoint</Application>
  <PresentationFormat>Widescreen</PresentationFormat>
  <Paragraphs>288</Paragraphs>
  <Slides>21</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Aptos</vt:lpstr>
      <vt:lpstr>Arial</vt:lpstr>
      <vt:lpstr>Calibri</vt:lpstr>
      <vt:lpstr>Georgia</vt:lpstr>
      <vt:lpstr>Lato Regular</vt:lpstr>
      <vt:lpstr>Open Sans</vt:lpstr>
      <vt:lpstr>Open Sans Light</vt:lpstr>
      <vt:lpstr>Segoe UI</vt:lpstr>
      <vt:lpstr>Slack-Lato</vt:lpstr>
      <vt:lpstr>Wingdings</vt:lpstr>
      <vt:lpstr>Office Theme</vt:lpstr>
      <vt:lpstr>Office Theme</vt:lpstr>
      <vt:lpstr>Congressionally directed medical research program</vt:lpstr>
      <vt:lpstr>PowerPoint Presentation</vt:lpstr>
      <vt:lpstr>An interesting year for CDMRP…</vt:lpstr>
      <vt:lpstr>CDMRP 2025 Topics</vt:lpstr>
      <vt:lpstr>Peer Reviewed Medical Research Program FY 2025 Topics</vt:lpstr>
      <vt:lpstr>Peer Reviewed Cancer research Program FY 2025 Topics</vt:lpstr>
      <vt:lpstr>CDMRP Proposal process</vt:lpstr>
      <vt:lpstr>CDMRP Review process</vt:lpstr>
      <vt:lpstr>CDMRP Resources</vt:lpstr>
      <vt:lpstr>Tips for engaging with cdmrp</vt:lpstr>
      <vt:lpstr>Congressionally Directed Medical Research Program (CDMRP) Funding Webinar</vt:lpstr>
      <vt:lpstr>Welcome &amp; Introductions</vt:lpstr>
      <vt:lpstr>Agenda</vt:lpstr>
      <vt:lpstr>PowerPoint Presentation</vt:lpstr>
      <vt:lpstr>Common CDMRP Full Proposal Components</vt:lpstr>
      <vt:lpstr>Application Logistics Unique to CDMRP</vt:lpstr>
      <vt:lpstr>Research Development Office</vt:lpstr>
      <vt:lpstr>RDO Support Examples</vt:lpstr>
      <vt:lpstr>CDMRP Funding Panel </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Ritchie, Jackie</dc:creator>
  <cp:lastModifiedBy>Mullen, Monique</cp:lastModifiedBy>
  <cp:revision>21</cp:revision>
  <dcterms:created xsi:type="dcterms:W3CDTF">2024-09-10T18:26:39Z</dcterms:created>
  <dcterms:modified xsi:type="dcterms:W3CDTF">2025-04-14T20:25:11Z</dcterms:modified>
</cp:coreProperties>
</file>